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55" r:id="rId2"/>
  </p:sldMasterIdLst>
  <p:notesMasterIdLst>
    <p:notesMasterId r:id="rId19"/>
  </p:notesMasterIdLst>
  <p:sldIdLst>
    <p:sldId id="256" r:id="rId3"/>
    <p:sldId id="261" r:id="rId4"/>
    <p:sldId id="268" r:id="rId5"/>
    <p:sldId id="264" r:id="rId6"/>
    <p:sldId id="266" r:id="rId7"/>
    <p:sldId id="271" r:id="rId8"/>
    <p:sldId id="274" r:id="rId9"/>
    <p:sldId id="273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FB7"/>
    <a:srgbClr val="38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7"/>
    <p:restoredTop sz="96405"/>
  </p:normalViewPr>
  <p:slideViewPr>
    <p:cSldViewPr snapToObjects="1">
      <p:cViewPr varScale="1">
        <p:scale>
          <a:sx n="127" d="100"/>
          <a:sy n="127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00D7E-67B2-1343-9989-2010C36DAD0D}" type="datetimeFigureOut">
              <a:rPr kumimoji="1" lang="zh-CN" altLang="en-US" smtClean="0"/>
              <a:t>2021/6/7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B4E2E-91A5-9947-B34E-795B6BB452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60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B4E2E-91A5-9947-B34E-795B6BB452C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42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7C3A2C4-E30A-7E45-A5A3-A7FC7375D2FD}"/>
              </a:ext>
            </a:extLst>
          </p:cNvPr>
          <p:cNvSpPr/>
          <p:nvPr userDrawn="1"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A4AFB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36580B-5D54-9449-A095-A30C111212BB}"/>
              </a:ext>
            </a:extLst>
          </p:cNvPr>
          <p:cNvSpPr/>
          <p:nvPr userDrawn="1"/>
        </p:nvSpPr>
        <p:spPr>
          <a:xfrm>
            <a:off x="335360" y="72008"/>
            <a:ext cx="45719" cy="476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7B399E-E349-A140-BAC8-E2F4D2F16144}"/>
              </a:ext>
            </a:extLst>
          </p:cNvPr>
          <p:cNvSpPr/>
          <p:nvPr userDrawn="1"/>
        </p:nvSpPr>
        <p:spPr>
          <a:xfrm>
            <a:off x="6312024" y="3620019"/>
            <a:ext cx="5184576" cy="2369647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E3FE15-1FE8-0C4E-B5E1-6030D3A4D11F}"/>
              </a:ext>
            </a:extLst>
          </p:cNvPr>
          <p:cNvSpPr/>
          <p:nvPr userDrawn="1"/>
        </p:nvSpPr>
        <p:spPr>
          <a:xfrm>
            <a:off x="667070" y="935530"/>
            <a:ext cx="5184576" cy="505413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FBC78A-A02F-F94C-AFC5-06E0E6BBE590}"/>
              </a:ext>
            </a:extLst>
          </p:cNvPr>
          <p:cNvSpPr/>
          <p:nvPr userDrawn="1"/>
        </p:nvSpPr>
        <p:spPr>
          <a:xfrm>
            <a:off x="6310064" y="935530"/>
            <a:ext cx="5184576" cy="2369647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39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54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7C3A2C4-E30A-7E45-A5A3-A7FC7375D2FD}"/>
              </a:ext>
            </a:extLst>
          </p:cNvPr>
          <p:cNvSpPr/>
          <p:nvPr userDrawn="1"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A4AFB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36580B-5D54-9449-A095-A30C111212BB}"/>
              </a:ext>
            </a:extLst>
          </p:cNvPr>
          <p:cNvSpPr/>
          <p:nvPr userDrawn="1"/>
        </p:nvSpPr>
        <p:spPr>
          <a:xfrm>
            <a:off x="335360" y="72008"/>
            <a:ext cx="45719" cy="476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30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7C3A2C4-E30A-7E45-A5A3-A7FC7375D2FD}"/>
              </a:ext>
            </a:extLst>
          </p:cNvPr>
          <p:cNvSpPr/>
          <p:nvPr userDrawn="1"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A4AFB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36580B-5D54-9449-A095-A30C111212BB}"/>
              </a:ext>
            </a:extLst>
          </p:cNvPr>
          <p:cNvSpPr/>
          <p:nvPr userDrawn="1"/>
        </p:nvSpPr>
        <p:spPr>
          <a:xfrm>
            <a:off x="335360" y="72008"/>
            <a:ext cx="45719" cy="476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7B399E-E349-A140-BAC8-E2F4D2F16144}"/>
              </a:ext>
            </a:extLst>
          </p:cNvPr>
          <p:cNvSpPr/>
          <p:nvPr userDrawn="1"/>
        </p:nvSpPr>
        <p:spPr>
          <a:xfrm>
            <a:off x="6312024" y="3620019"/>
            <a:ext cx="5184576" cy="2369647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E3FE15-1FE8-0C4E-B5E1-6030D3A4D11F}"/>
              </a:ext>
            </a:extLst>
          </p:cNvPr>
          <p:cNvSpPr/>
          <p:nvPr userDrawn="1"/>
        </p:nvSpPr>
        <p:spPr>
          <a:xfrm>
            <a:off x="667070" y="935530"/>
            <a:ext cx="5184576" cy="505413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FBC78A-A02F-F94C-AFC5-06E0E6BBE590}"/>
              </a:ext>
            </a:extLst>
          </p:cNvPr>
          <p:cNvSpPr/>
          <p:nvPr userDrawn="1"/>
        </p:nvSpPr>
        <p:spPr>
          <a:xfrm>
            <a:off x="6310064" y="935530"/>
            <a:ext cx="5184576" cy="2369647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10135F-5B14-AF4D-9444-A4CA38334468}"/>
              </a:ext>
            </a:extLst>
          </p:cNvPr>
          <p:cNvSpPr/>
          <p:nvPr userDrawn="1"/>
        </p:nvSpPr>
        <p:spPr>
          <a:xfrm rot="1258553" flipH="1">
            <a:off x="958102" y="1112220"/>
            <a:ext cx="86283" cy="2767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75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7C3A2C4-E30A-7E45-A5A3-A7FC7375D2FD}"/>
              </a:ext>
            </a:extLst>
          </p:cNvPr>
          <p:cNvSpPr/>
          <p:nvPr userDrawn="1"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A4AFB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36580B-5D54-9449-A095-A30C111212BB}"/>
              </a:ext>
            </a:extLst>
          </p:cNvPr>
          <p:cNvSpPr/>
          <p:nvPr userDrawn="1"/>
        </p:nvSpPr>
        <p:spPr>
          <a:xfrm>
            <a:off x="335360" y="72008"/>
            <a:ext cx="45719" cy="476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E3FE15-1FE8-0C4E-B5E1-6030D3A4D11F}"/>
              </a:ext>
            </a:extLst>
          </p:cNvPr>
          <p:cNvSpPr/>
          <p:nvPr userDrawn="1"/>
        </p:nvSpPr>
        <p:spPr>
          <a:xfrm>
            <a:off x="667070" y="935530"/>
            <a:ext cx="5184576" cy="505413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0FD420-F5EE-1248-80A8-506D590B00F8}"/>
              </a:ext>
            </a:extLst>
          </p:cNvPr>
          <p:cNvSpPr/>
          <p:nvPr userDrawn="1"/>
        </p:nvSpPr>
        <p:spPr>
          <a:xfrm>
            <a:off x="6456040" y="935530"/>
            <a:ext cx="5184576" cy="505413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184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5D1F-43B5-6646-ABB0-7E6FC0794A76}" type="datetimeFigureOut">
              <a:rPr kumimoji="1" lang="zh-CN" altLang="en-US" smtClean="0"/>
              <a:t>2021/6/7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3B25-9393-2846-BA13-412AE58F6E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3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5D1F-43B5-6646-ABB0-7E6FC0794A76}" type="datetimeFigureOut">
              <a:rPr kumimoji="1" lang="zh-CN" altLang="en-US" smtClean="0"/>
              <a:t>2021/6/7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3B25-9393-2846-BA13-412AE58F6E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07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5D1F-43B5-6646-ABB0-7E6FC0794A76}" type="datetimeFigureOut">
              <a:rPr kumimoji="1" lang="zh-CN" altLang="en-US" smtClean="0"/>
              <a:t>2021/6/7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3B25-9393-2846-BA13-412AE58F6E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08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5D1F-43B5-6646-ABB0-7E6FC0794A76}" type="datetimeFigureOut">
              <a:rPr kumimoji="1" lang="zh-CN" altLang="en-US" smtClean="0"/>
              <a:t>2021/6/7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3B25-9393-2846-BA13-412AE58F6E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4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5D1F-43B5-6646-ABB0-7E6FC0794A76}" type="datetimeFigureOut">
              <a:rPr kumimoji="1" lang="zh-CN" altLang="en-US" smtClean="0"/>
              <a:t>2021/6/7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73B25-9393-2846-BA13-412AE58F6E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47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352729"/>
            <a:ext cx="12192000" cy="505271"/>
          </a:xfrm>
          <a:prstGeom prst="rect">
            <a:avLst/>
          </a:prstGeom>
          <a:solidFill>
            <a:srgbClr val="A4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1" y="6502212"/>
            <a:ext cx="1045308" cy="234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477" y="6456026"/>
            <a:ext cx="915025" cy="3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7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3" r:id="rId2"/>
    <p:sldLayoutId id="2147483662" r:id="rId3"/>
    <p:sldLayoutId id="2147483664" r:id="rId4"/>
    <p:sldLayoutId id="2147483660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B5D1F-43B5-6646-ABB0-7E6FC0794A76}" type="datetimeFigureOut">
              <a:rPr kumimoji="1" lang="zh-CN" altLang="en-US" smtClean="0"/>
              <a:t>2021/6/7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73B25-9393-2846-BA13-412AE58F6E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088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-zero.dev/cn/component-center.html" TargetMode="External"/><Relationship Id="rId2" Type="http://schemas.openxmlformats.org/officeDocument/2006/relationships/hyperlink" Target="https://cn.vuejs.org/v2/guid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-zero.dev/cn/api-grammar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039600"/>
            <a:ext cx="12192000" cy="2339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12149" y="3638459"/>
            <a:ext cx="9147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 </a:t>
            </a:r>
            <a:r>
              <a:rPr kumimoji="1" lang="en-US" altLang="zh-CN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go-zero</a:t>
            </a:r>
            <a:r>
              <a:rPr kumimoji="1"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快速进行微服务开发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67477" y="4610766"/>
            <a:ext cx="447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张召  又拍云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CDN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组运维开发工程师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2519266" y="374404"/>
            <a:ext cx="7017048" cy="1490022"/>
            <a:chOff x="2519266" y="374404"/>
            <a:chExt cx="7017048" cy="149002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695" y="374404"/>
              <a:ext cx="6935619" cy="1490022"/>
            </a:xfrm>
            <a:prstGeom prst="rect">
              <a:avLst/>
            </a:prstGeom>
          </p:spPr>
        </p:pic>
        <p:cxnSp>
          <p:nvCxnSpPr>
            <p:cNvPr id="12" name="直线连接符 11"/>
            <p:cNvCxnSpPr/>
            <p:nvPr/>
          </p:nvCxnSpPr>
          <p:spPr>
            <a:xfrm>
              <a:off x="2519266" y="1679510"/>
              <a:ext cx="6876662" cy="1"/>
            </a:xfrm>
            <a:prstGeom prst="line">
              <a:avLst/>
            </a:prstGeom>
            <a:ln>
              <a:solidFill>
                <a:srgbClr val="A4AF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05" y="2201968"/>
            <a:ext cx="2254856" cy="5048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5635361"/>
            <a:ext cx="1320931" cy="4768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2A519E-9000-AA4F-BD81-53776CBF80BE}"/>
              </a:ext>
            </a:extLst>
          </p:cNvPr>
          <p:cNvSpPr txBox="1"/>
          <p:nvPr/>
        </p:nvSpPr>
        <p:spPr>
          <a:xfrm>
            <a:off x="6685677" y="2140004"/>
            <a:ext cx="1615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公开课</a:t>
            </a:r>
          </a:p>
        </p:txBody>
      </p:sp>
    </p:spTree>
    <p:extLst>
      <p:ext uri="{BB962C8B-B14F-4D97-AF65-F5344CB8AC3E}">
        <p14:creationId xmlns:p14="http://schemas.microsoft.com/office/powerpoint/2010/main" val="206964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4846E3-002E-2548-9F07-AD7F44CD55DE}"/>
              </a:ext>
            </a:extLst>
          </p:cNvPr>
          <p:cNvSpPr txBox="1"/>
          <p:nvPr/>
        </p:nvSpPr>
        <p:spPr>
          <a:xfrm>
            <a:off x="551384" y="116632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</a:t>
            </a:r>
            <a:r>
              <a:rPr kumimoji="1" lang="en-US" altLang="zh-CN" b="1" dirty="0">
                <a:solidFill>
                  <a:schemeClr val="bg1"/>
                </a:solidFill>
              </a:rPr>
              <a:t>api </a:t>
            </a:r>
            <a:r>
              <a:rPr kumimoji="1" lang="zh-CN" altLang="en-US" b="1" dirty="0">
                <a:solidFill>
                  <a:schemeClr val="bg1"/>
                </a:solidFill>
              </a:rPr>
              <a:t>相关代码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2B2A99-CF36-4D4D-9E8A-453ED3E9839D}"/>
              </a:ext>
            </a:extLst>
          </p:cNvPr>
          <p:cNvSpPr/>
          <p:nvPr/>
        </p:nvSpPr>
        <p:spPr>
          <a:xfrm>
            <a:off x="983432" y="836712"/>
            <a:ext cx="5040560" cy="518457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ABA1C2-15A8-5C4D-A57F-23D31403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8" y="903090"/>
            <a:ext cx="4940888" cy="45492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4290301-9EFB-734F-B248-2106CFB56963}"/>
              </a:ext>
            </a:extLst>
          </p:cNvPr>
          <p:cNvSpPr txBox="1"/>
          <p:nvPr/>
        </p:nvSpPr>
        <p:spPr>
          <a:xfrm>
            <a:off x="1033268" y="5589240"/>
            <a:ext cx="494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执行命令 </a:t>
            </a:r>
            <a:r>
              <a:rPr lang="en-US" altLang="zh-CN" sz="1400" dirty="0"/>
              <a:t>goctl api go -api </a:t>
            </a:r>
            <a:r>
              <a:rPr lang="en-US" altLang="zh-CN" sz="1400" dirty="0" err="1"/>
              <a:t>blog.api</a:t>
            </a:r>
            <a:r>
              <a:rPr lang="en-US" altLang="zh-CN" sz="1400" dirty="0"/>
              <a:t> -</a:t>
            </a:r>
            <a:r>
              <a:rPr lang="en-US" altLang="zh-CN" sz="1400" dirty="0" err="1"/>
              <a:t>dir</a:t>
            </a:r>
            <a:r>
              <a:rPr lang="en-US" altLang="zh-CN" sz="1400" dirty="0"/>
              <a:t> . </a:t>
            </a:r>
            <a:r>
              <a:rPr lang="zh-CN" altLang="en-US" sz="1400" dirty="0"/>
              <a:t>，生成 </a:t>
            </a:r>
            <a:r>
              <a:rPr lang="en-US" altLang="zh-CN" sz="1400" dirty="0"/>
              <a:t>api </a:t>
            </a:r>
            <a:r>
              <a:rPr lang="zh-CN" altLang="en-US" sz="1400" dirty="0"/>
              <a:t>相关代码。</a:t>
            </a:r>
            <a:endParaRPr lang="en-US" altLang="zh-CN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F968B8-1155-7541-8A26-EE1C21667672}"/>
              </a:ext>
            </a:extLst>
          </p:cNvPr>
          <p:cNvSpPr/>
          <p:nvPr/>
        </p:nvSpPr>
        <p:spPr>
          <a:xfrm>
            <a:off x="6456040" y="836712"/>
            <a:ext cx="5184576" cy="2493470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D472B4-571C-4C4B-986F-1D6DDC824B1F}"/>
              </a:ext>
            </a:extLst>
          </p:cNvPr>
          <p:cNvSpPr/>
          <p:nvPr/>
        </p:nvSpPr>
        <p:spPr>
          <a:xfrm>
            <a:off x="6456040" y="3527819"/>
            <a:ext cx="5184576" cy="2493470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145ADD-F427-E94B-B3A3-EF873F75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70" y="1484784"/>
            <a:ext cx="4777116" cy="16561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081C73-BBF1-AF49-B6AC-D0B4EBF0B57E}"/>
              </a:ext>
            </a:extLst>
          </p:cNvPr>
          <p:cNvSpPr txBox="1"/>
          <p:nvPr/>
        </p:nvSpPr>
        <p:spPr>
          <a:xfrm>
            <a:off x="6600056" y="88507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文件间的调用关系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69FD72-76A1-BC40-9207-8743664E23CF}"/>
              </a:ext>
            </a:extLst>
          </p:cNvPr>
          <p:cNvSpPr txBox="1"/>
          <p:nvPr/>
        </p:nvSpPr>
        <p:spPr>
          <a:xfrm>
            <a:off x="6600056" y="3558207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为什么 </a:t>
            </a:r>
            <a:r>
              <a:rPr lang="en-US" altLang="zh-CN" b="1" dirty="0">
                <a:solidFill>
                  <a:schemeClr val="accent1"/>
                </a:solidFill>
              </a:rPr>
              <a:t>logic </a:t>
            </a:r>
            <a:r>
              <a:rPr lang="zh-CN" altLang="en-US" b="1" dirty="0">
                <a:solidFill>
                  <a:schemeClr val="accent1"/>
                </a:solidFill>
              </a:rPr>
              <a:t>文件前要封装一层 </a:t>
            </a:r>
            <a:r>
              <a:rPr lang="en-US" altLang="zh-CN" b="1" dirty="0">
                <a:solidFill>
                  <a:schemeClr val="accent1"/>
                </a:solidFill>
              </a:rPr>
              <a:t>handler?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DCA631-AF1C-F947-97D2-E51F1AC13B48}"/>
              </a:ext>
            </a:extLst>
          </p:cNvPr>
          <p:cNvSpPr txBox="1"/>
          <p:nvPr/>
        </p:nvSpPr>
        <p:spPr>
          <a:xfrm>
            <a:off x="6684358" y="4142436"/>
            <a:ext cx="4752528" cy="1675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400" dirty="0"/>
              <a:t>Handler </a:t>
            </a:r>
            <a:r>
              <a:rPr lang="zh-CN" altLang="en-US" sz="1400" dirty="0"/>
              <a:t>部分封装是请求方式和请求入参； 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400" dirty="0"/>
              <a:t>Logic </a:t>
            </a:r>
            <a:r>
              <a:rPr lang="zh-CN" altLang="en-US" sz="1400" dirty="0"/>
              <a:t>部分是纯粹的业务逻辑。 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400" dirty="0"/>
              <a:t>这样分离的好处是，当接口的请求方式发生变化时，可以修改 </a:t>
            </a:r>
            <a:r>
              <a:rPr lang="en-US" altLang="zh-CN" sz="1400" dirty="0"/>
              <a:t>api </a:t>
            </a:r>
            <a:r>
              <a:rPr lang="zh-CN" altLang="en-US" sz="1400" dirty="0"/>
              <a:t>文件删除对应的 </a:t>
            </a:r>
            <a:r>
              <a:rPr lang="en-US" altLang="zh-CN" sz="1400" dirty="0"/>
              <a:t>handler </a:t>
            </a:r>
            <a:r>
              <a:rPr lang="zh-CN" altLang="en-US" sz="1400" dirty="0"/>
              <a:t>文件，然后重新生成 </a:t>
            </a:r>
            <a:r>
              <a:rPr lang="en-US" altLang="zh-CN" sz="1400" dirty="0"/>
              <a:t>handler </a:t>
            </a:r>
            <a:r>
              <a:rPr lang="zh-CN" altLang="en-US" sz="1400" dirty="0"/>
              <a:t>文件，对应的 </a:t>
            </a:r>
            <a:r>
              <a:rPr lang="en-US" altLang="zh-CN" sz="1400" dirty="0"/>
              <a:t>logic </a:t>
            </a:r>
            <a:r>
              <a:rPr lang="zh-CN" altLang="en-US" sz="1400" dirty="0"/>
              <a:t>文件不会受到影响。</a:t>
            </a:r>
          </a:p>
        </p:txBody>
      </p:sp>
    </p:spTree>
    <p:extLst>
      <p:ext uri="{BB962C8B-B14F-4D97-AF65-F5344CB8AC3E}">
        <p14:creationId xmlns:p14="http://schemas.microsoft.com/office/powerpoint/2010/main" val="32690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4846E3-002E-2548-9F07-AD7F44CD55DE}"/>
              </a:ext>
            </a:extLst>
          </p:cNvPr>
          <p:cNvSpPr txBox="1"/>
          <p:nvPr/>
        </p:nvSpPr>
        <p:spPr>
          <a:xfrm>
            <a:off x="551384" y="116632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</a:t>
            </a:r>
            <a:r>
              <a:rPr kumimoji="1" lang="en-US" altLang="zh-CN" b="1" dirty="0" err="1">
                <a:solidFill>
                  <a:schemeClr val="bg1"/>
                </a:solidFill>
              </a:rPr>
              <a:t>rpc</a:t>
            </a:r>
            <a:r>
              <a:rPr kumimoji="1" lang="en-US" altLang="zh-CN" b="1" dirty="0">
                <a:solidFill>
                  <a:schemeClr val="bg1"/>
                </a:solidFill>
              </a:rPr>
              <a:t> </a:t>
            </a:r>
            <a:r>
              <a:rPr kumimoji="1" lang="zh-CN" altLang="en-US" b="1" dirty="0">
                <a:solidFill>
                  <a:schemeClr val="bg1"/>
                </a:solidFill>
              </a:rPr>
              <a:t>服务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2B2A99-CF36-4D4D-9E8A-453ED3E9839D}"/>
              </a:ext>
            </a:extLst>
          </p:cNvPr>
          <p:cNvSpPr/>
          <p:nvPr/>
        </p:nvSpPr>
        <p:spPr>
          <a:xfrm>
            <a:off x="983432" y="836712"/>
            <a:ext cx="5040560" cy="518457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F968B8-1155-7541-8A26-EE1C21667672}"/>
              </a:ext>
            </a:extLst>
          </p:cNvPr>
          <p:cNvSpPr/>
          <p:nvPr/>
        </p:nvSpPr>
        <p:spPr>
          <a:xfrm>
            <a:off x="6456040" y="836711"/>
            <a:ext cx="5184576" cy="5184575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081C73-BBF1-AF49-B6AC-D0B4EBF0B57E}"/>
              </a:ext>
            </a:extLst>
          </p:cNvPr>
          <p:cNvSpPr txBox="1"/>
          <p:nvPr/>
        </p:nvSpPr>
        <p:spPr>
          <a:xfrm>
            <a:off x="6600056" y="88507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en-US" altLang="zh-CN" b="1" dirty="0" err="1">
                <a:solidFill>
                  <a:schemeClr val="accent1"/>
                </a:solidFill>
              </a:rPr>
              <a:t>rpc</a:t>
            </a:r>
            <a:r>
              <a:rPr kumimoji="1" lang="zh-CN" altLang="en-US" b="1" dirty="0">
                <a:solidFill>
                  <a:schemeClr val="accent1"/>
                </a:solidFill>
              </a:rPr>
              <a:t> 服务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DCA631-AF1C-F947-97D2-E51F1AC13B48}"/>
              </a:ext>
            </a:extLst>
          </p:cNvPr>
          <p:cNvSpPr txBox="1"/>
          <p:nvPr/>
        </p:nvSpPr>
        <p:spPr>
          <a:xfrm>
            <a:off x="6600056" y="1514115"/>
            <a:ext cx="4752528" cy="407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b="1" dirty="0">
                <a:solidFill>
                  <a:schemeClr val="accent1"/>
                </a:solidFill>
              </a:rPr>
              <a:t>生成 </a:t>
            </a:r>
            <a:r>
              <a:rPr lang="en-US" altLang="zh-CN" sz="1600" b="1" dirty="0" err="1">
                <a:solidFill>
                  <a:schemeClr val="accent1"/>
                </a:solidFill>
              </a:rPr>
              <a:t>user.proto</a:t>
            </a:r>
            <a:r>
              <a:rPr lang="en-US" altLang="zh-CN" sz="1600" b="1" dirty="0">
                <a:solidFill>
                  <a:schemeClr val="accent1"/>
                </a:solidFill>
              </a:rPr>
              <a:t> </a:t>
            </a:r>
            <a:r>
              <a:rPr lang="zh-CN" altLang="en-US" sz="1600" b="1" dirty="0">
                <a:solidFill>
                  <a:schemeClr val="accent1"/>
                </a:solidFill>
              </a:rPr>
              <a:t>文件</a:t>
            </a:r>
            <a:r>
              <a:rPr lang="zh-CN" altLang="en-US" sz="1600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使用命令 </a:t>
            </a:r>
            <a:r>
              <a:rPr lang="en-US" altLang="zh-CN" sz="1400" dirty="0"/>
              <a:t>goctl </a:t>
            </a:r>
            <a:r>
              <a:rPr lang="en-US" altLang="zh-CN" sz="1400" dirty="0" err="1"/>
              <a:t>rpc</a:t>
            </a:r>
            <a:r>
              <a:rPr lang="en-US" altLang="zh-CN" sz="1400" dirty="0"/>
              <a:t> template -o </a:t>
            </a:r>
            <a:r>
              <a:rPr lang="en-US" altLang="zh-CN" sz="1400" dirty="0" err="1"/>
              <a:t>user.proto</a:t>
            </a:r>
            <a:r>
              <a:rPr lang="en-US" altLang="zh-CN" sz="1400" dirty="0"/>
              <a:t>, </a:t>
            </a:r>
            <a:r>
              <a:rPr lang="zh-CN" altLang="en-US" sz="1400" dirty="0"/>
              <a:t>生成 </a:t>
            </a:r>
            <a:r>
              <a:rPr lang="en-US" altLang="zh-CN" sz="1400" dirty="0" err="1"/>
              <a:t>user.proto</a:t>
            </a:r>
            <a:r>
              <a:rPr lang="en-US" altLang="zh-CN" sz="1400" dirty="0"/>
              <a:t> </a:t>
            </a:r>
            <a:r>
              <a:rPr lang="zh-CN" altLang="en-US" sz="1400" dirty="0"/>
              <a:t>文件 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b="1" dirty="0" err="1">
                <a:solidFill>
                  <a:schemeClr val="accent1"/>
                </a:solidFill>
              </a:rPr>
              <a:t>user.proto</a:t>
            </a:r>
            <a:r>
              <a:rPr lang="en-US" altLang="zh-CN" sz="1600" b="1" dirty="0">
                <a:solidFill>
                  <a:schemeClr val="accent1"/>
                </a:solidFill>
              </a:rPr>
              <a:t> </a:t>
            </a:r>
            <a:r>
              <a:rPr lang="zh-CN" altLang="en-US" sz="1600" b="1" dirty="0">
                <a:solidFill>
                  <a:schemeClr val="accent1"/>
                </a:solidFill>
              </a:rPr>
              <a:t>文件的作用 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user.proto</a:t>
            </a:r>
            <a:r>
              <a:rPr lang="en-US" altLang="zh-CN" sz="1400" dirty="0"/>
              <a:t> </a:t>
            </a:r>
            <a:r>
              <a:rPr lang="zh-CN" altLang="en-US" sz="1400" dirty="0"/>
              <a:t>的作用是用来生成 </a:t>
            </a:r>
            <a:r>
              <a:rPr lang="en-US" altLang="zh-CN" sz="1400" dirty="0" err="1"/>
              <a:t>rpc</a:t>
            </a:r>
            <a:r>
              <a:rPr lang="en-US" altLang="zh-CN" sz="1400" dirty="0"/>
              <a:t> </a:t>
            </a:r>
            <a:r>
              <a:rPr lang="zh-CN" altLang="en-US" sz="1400" dirty="0"/>
              <a:t>服务的相关代码。 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/>
              <a:t>protobuf</a:t>
            </a:r>
            <a:r>
              <a:rPr lang="en-US" altLang="zh-CN" sz="1400" dirty="0"/>
              <a:t> </a:t>
            </a:r>
            <a:r>
              <a:rPr lang="zh-CN" altLang="en-US" sz="1400" dirty="0"/>
              <a:t>的语法已经超出了 </a:t>
            </a:r>
            <a:r>
              <a:rPr lang="en-US" altLang="zh-CN" sz="1400" dirty="0"/>
              <a:t>go-zero </a:t>
            </a:r>
            <a:r>
              <a:rPr lang="zh-CN" altLang="en-US" sz="1400" dirty="0"/>
              <a:t>的范畴了，这里就不详细展开了。 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b="1" dirty="0">
                <a:solidFill>
                  <a:schemeClr val="accent1"/>
                </a:solidFill>
              </a:rPr>
              <a:t> </a:t>
            </a:r>
            <a:r>
              <a:rPr lang="zh-CN" altLang="en-US" sz="1600" b="1" dirty="0">
                <a:solidFill>
                  <a:schemeClr val="accent1"/>
                </a:solidFill>
              </a:rPr>
              <a:t>生成 </a:t>
            </a:r>
            <a:r>
              <a:rPr lang="en-US" altLang="zh-CN" sz="1600" b="1" dirty="0">
                <a:solidFill>
                  <a:schemeClr val="accent1"/>
                </a:solidFill>
              </a:rPr>
              <a:t>user </a:t>
            </a:r>
            <a:r>
              <a:rPr lang="en-US" altLang="zh-CN" sz="1600" b="1" dirty="0" err="1">
                <a:solidFill>
                  <a:schemeClr val="accent1"/>
                </a:solidFill>
              </a:rPr>
              <a:t>rpc</a:t>
            </a:r>
            <a:r>
              <a:rPr lang="en-US" altLang="zh-CN" sz="1600" b="1" dirty="0">
                <a:solidFill>
                  <a:schemeClr val="accent1"/>
                </a:solidFill>
              </a:rPr>
              <a:t> </a:t>
            </a:r>
            <a:r>
              <a:rPr lang="zh-CN" altLang="en-US" sz="1600" b="1" dirty="0">
                <a:solidFill>
                  <a:schemeClr val="accent1"/>
                </a:solidFill>
              </a:rPr>
              <a:t>服务相关代码 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使用命令 </a:t>
            </a:r>
            <a:r>
              <a:rPr lang="en-US" altLang="zh-CN" sz="1400" dirty="0"/>
              <a:t>goctl </a:t>
            </a:r>
            <a:r>
              <a:rPr lang="en-US" altLang="zh-CN" sz="1400" dirty="0" err="1"/>
              <a:t>rpc</a:t>
            </a:r>
            <a:r>
              <a:rPr lang="en-US" altLang="zh-CN" sz="1400" dirty="0"/>
              <a:t> proto -</a:t>
            </a:r>
            <a:r>
              <a:rPr lang="en-US" altLang="zh-CN" sz="1400" dirty="0" err="1"/>
              <a:t>src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user.proto</a:t>
            </a:r>
            <a:r>
              <a:rPr lang="en-US" altLang="zh-CN" sz="1400" dirty="0"/>
              <a:t> -</a:t>
            </a:r>
            <a:r>
              <a:rPr lang="en-US" altLang="zh-CN" sz="1400" dirty="0" err="1"/>
              <a:t>dir</a:t>
            </a:r>
            <a:r>
              <a:rPr lang="en-US" altLang="zh-CN" sz="1400" dirty="0"/>
              <a:t> . </a:t>
            </a:r>
            <a:r>
              <a:rPr lang="zh-CN" altLang="en-US" sz="1400" dirty="0"/>
              <a:t>生成 </a:t>
            </a:r>
            <a:r>
              <a:rPr lang="en-US" altLang="zh-CN" sz="1400" dirty="0"/>
              <a:t>user </a:t>
            </a:r>
            <a:r>
              <a:rPr lang="en-US" altLang="zh-CN" sz="1400" dirty="0" err="1"/>
              <a:t>rpc</a:t>
            </a:r>
            <a:r>
              <a:rPr lang="en-US" altLang="zh-CN" sz="1400" dirty="0"/>
              <a:t> </a:t>
            </a:r>
            <a:r>
              <a:rPr lang="zh-CN" altLang="en-US" sz="1400" dirty="0"/>
              <a:t>服务的代码。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FA857-DBD0-8D44-BD22-5270D54F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29" y="993277"/>
            <a:ext cx="4844565" cy="487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6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A821485-4C90-9940-872F-8872CC04721A}"/>
              </a:ext>
            </a:extLst>
          </p:cNvPr>
          <p:cNvSpPr txBox="1"/>
          <p:nvPr/>
        </p:nvSpPr>
        <p:spPr>
          <a:xfrm>
            <a:off x="551384" y="116632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</a:t>
            </a:r>
            <a:r>
              <a:rPr kumimoji="1" lang="en-US" altLang="zh-CN" b="1" dirty="0">
                <a:solidFill>
                  <a:schemeClr val="bg1"/>
                </a:solidFill>
              </a:rPr>
              <a:t>model</a:t>
            </a:r>
            <a:r>
              <a:rPr kumimoji="1" lang="zh-CN" altLang="en-US" b="1" dirty="0">
                <a:solidFill>
                  <a:schemeClr val="bg1"/>
                </a:solidFill>
              </a:rPr>
              <a:t> 层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ACB31E-080E-684B-BA69-6427686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692697"/>
            <a:ext cx="10303520" cy="30963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65DFA6-C0F0-4A4D-87B7-8C883A15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88" y="3933056"/>
            <a:ext cx="931564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6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031B4F-7C65-6E4D-B64B-FF89842D882C}"/>
              </a:ext>
            </a:extLst>
          </p:cNvPr>
          <p:cNvSpPr txBox="1"/>
          <p:nvPr/>
        </p:nvSpPr>
        <p:spPr>
          <a:xfrm>
            <a:off x="551384" y="116632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</a:t>
            </a:r>
            <a:r>
              <a:rPr kumimoji="1" lang="en-US" altLang="zh-CN" b="1" dirty="0">
                <a:solidFill>
                  <a:schemeClr val="bg1"/>
                </a:solidFill>
              </a:rPr>
              <a:t>api </a:t>
            </a:r>
            <a:r>
              <a:rPr kumimoji="1" lang="zh-CN" altLang="en-US" b="1" dirty="0">
                <a:solidFill>
                  <a:schemeClr val="bg1"/>
                </a:solidFill>
              </a:rPr>
              <a:t>服务调用 </a:t>
            </a:r>
            <a:r>
              <a:rPr kumimoji="1" lang="en-US" altLang="zh-CN" b="1" dirty="0" err="1">
                <a:solidFill>
                  <a:schemeClr val="bg1"/>
                </a:solidFill>
              </a:rPr>
              <a:t>rpc</a:t>
            </a:r>
            <a:r>
              <a:rPr kumimoji="1" lang="en-US" altLang="zh-CN" b="1" dirty="0">
                <a:solidFill>
                  <a:schemeClr val="bg1"/>
                </a:solidFill>
              </a:rPr>
              <a:t> </a:t>
            </a:r>
            <a:r>
              <a:rPr kumimoji="1" lang="zh-CN" altLang="en-US" b="1" dirty="0">
                <a:solidFill>
                  <a:schemeClr val="bg1"/>
                </a:solidFill>
              </a:rPr>
              <a:t>服务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EB8FAB-77EC-0C4A-BD6D-38D31EA66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836712"/>
            <a:ext cx="6362682" cy="5019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D067D4-E117-5740-A8F0-F29EE5E3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86" y="947954"/>
            <a:ext cx="5037986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9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7AF844-C6B9-0B42-A853-40C71B640BF7}"/>
              </a:ext>
            </a:extLst>
          </p:cNvPr>
          <p:cNvSpPr txBox="1"/>
          <p:nvPr/>
        </p:nvSpPr>
        <p:spPr>
          <a:xfrm>
            <a:off x="551384" y="116632"/>
            <a:ext cx="484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</a:t>
            </a:r>
            <a:r>
              <a:rPr kumimoji="1" lang="en-US" altLang="zh-CN" b="1" dirty="0" err="1">
                <a:solidFill>
                  <a:schemeClr val="bg1"/>
                </a:solidFill>
              </a:rPr>
              <a:t>rpc</a:t>
            </a:r>
            <a:r>
              <a:rPr kumimoji="1" lang="en-US" altLang="zh-CN" b="1" dirty="0">
                <a:solidFill>
                  <a:schemeClr val="bg1"/>
                </a:solidFill>
              </a:rPr>
              <a:t> </a:t>
            </a:r>
            <a:r>
              <a:rPr kumimoji="1" lang="zh-CN" altLang="en-US" b="1" dirty="0">
                <a:solidFill>
                  <a:schemeClr val="bg1"/>
                </a:solidFill>
              </a:rPr>
              <a:t>调用 </a:t>
            </a:r>
            <a:r>
              <a:rPr kumimoji="1" lang="en-US" altLang="zh-CN" b="1" dirty="0">
                <a:solidFill>
                  <a:schemeClr val="bg1"/>
                </a:solidFill>
              </a:rPr>
              <a:t>model </a:t>
            </a:r>
            <a:r>
              <a:rPr kumimoji="1" lang="zh-CN" altLang="en-US" b="1" dirty="0">
                <a:solidFill>
                  <a:schemeClr val="bg1"/>
                </a:solidFill>
              </a:rPr>
              <a:t>层的代码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AF1A6B-8567-1A46-B8B5-E592FB5D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839209"/>
            <a:ext cx="5965558" cy="51795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83A71D-221C-F242-B0FB-37A3144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827216"/>
            <a:ext cx="5256584" cy="53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CF53CB-0BE5-7740-9742-922DD899EC5E}"/>
              </a:ext>
            </a:extLst>
          </p:cNvPr>
          <p:cNvSpPr txBox="1"/>
          <p:nvPr/>
        </p:nvSpPr>
        <p:spPr>
          <a:xfrm>
            <a:off x="551384" y="116632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快速开发：小结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430FE4-7A4B-0D44-8502-4C305041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2" y="980728"/>
            <a:ext cx="6120680" cy="50305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A8EFA3-4C82-3043-80FC-AE7B6B58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07" y="980728"/>
            <a:ext cx="5709011" cy="29532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5076F02-50FF-174F-B954-E56EBED4F590}"/>
              </a:ext>
            </a:extLst>
          </p:cNvPr>
          <p:cNvSpPr/>
          <p:nvPr/>
        </p:nvSpPr>
        <p:spPr>
          <a:xfrm>
            <a:off x="6456040" y="836711"/>
            <a:ext cx="5400600" cy="5318589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98D793-1FE6-D84D-BD23-82A9677E6B12}"/>
              </a:ext>
            </a:extLst>
          </p:cNvPr>
          <p:cNvSpPr/>
          <p:nvPr/>
        </p:nvSpPr>
        <p:spPr>
          <a:xfrm>
            <a:off x="335359" y="846715"/>
            <a:ext cx="5812269" cy="5318589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BD919A-B85B-F049-B7DC-E03B935A5110}"/>
              </a:ext>
            </a:extLst>
          </p:cNvPr>
          <p:cNvSpPr txBox="1"/>
          <p:nvPr/>
        </p:nvSpPr>
        <p:spPr>
          <a:xfrm>
            <a:off x="6567683" y="4678063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u="sng" dirty="0">
                <a:solidFill>
                  <a:schemeClr val="accent1"/>
                </a:solidFill>
              </a:rPr>
              <a:t>本此分享涉及到的资料已上传至 </a:t>
            </a:r>
            <a:r>
              <a:rPr kumimoji="1" lang="en-US" altLang="zh-CN" sz="1600" u="sng" dirty="0" err="1">
                <a:solidFill>
                  <a:schemeClr val="accent1"/>
                </a:solidFill>
              </a:rPr>
              <a:t>Github</a:t>
            </a:r>
            <a:r>
              <a:rPr kumimoji="1" lang="zh-CN" altLang="en-US" sz="1600" u="sng" dirty="0">
                <a:solidFill>
                  <a:schemeClr val="accent1"/>
                </a:solidFill>
              </a:rPr>
              <a:t> 的</a:t>
            </a:r>
            <a:r>
              <a:rPr kumimoji="1" lang="en-US" altLang="zh-CN" sz="1600" u="sng" dirty="0">
                <a:solidFill>
                  <a:schemeClr val="accent1"/>
                </a:solidFill>
              </a:rPr>
              <a:t>“</a:t>
            </a:r>
            <a:r>
              <a:rPr kumimoji="1" lang="en-US" altLang="zh-CN" sz="1600" u="sng" dirty="0" err="1">
                <a:solidFill>
                  <a:schemeClr val="accent1"/>
                </a:solidFill>
              </a:rPr>
              <a:t>kougazhang</a:t>
            </a:r>
            <a:r>
              <a:rPr kumimoji="1" lang="en-US" altLang="zh-CN" sz="1600" u="sng" dirty="0">
                <a:solidFill>
                  <a:schemeClr val="accent1"/>
                </a:solidFill>
              </a:rPr>
              <a:t>/go-zero-demo</a:t>
            </a:r>
            <a:r>
              <a:rPr kumimoji="1" lang="zh-CN" altLang="en-US" sz="1600" u="sng" dirty="0">
                <a:solidFill>
                  <a:schemeClr val="accent1"/>
                </a:solidFill>
              </a:rPr>
              <a:t>”仓库，有需要的同学可以自行下载。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467EE3-F5AA-0647-96FE-3F22FC0E8E45}"/>
              </a:ext>
            </a:extLst>
          </p:cNvPr>
          <p:cNvSpPr txBox="1"/>
          <p:nvPr/>
        </p:nvSpPr>
        <p:spPr>
          <a:xfrm>
            <a:off x="6533115" y="393397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zh-CN" altLang="en-US" b="1" dirty="0">
                <a:solidFill>
                  <a:schemeClr val="accent1"/>
                </a:solidFill>
              </a:rPr>
              <a:t>资料下载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37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53" y="1780929"/>
            <a:ext cx="2498969" cy="24989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08553" y="4338513"/>
            <a:ext cx="2723823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关注又拍云微信公众号，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获取更多干货！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5076091" y="1780929"/>
            <a:ext cx="0" cy="363513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55321" y="2121876"/>
            <a:ext cx="4472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rgbClr val="38A0FF"/>
                </a:solidFill>
                <a:latin typeface="DIN Alternate" charset="0"/>
                <a:ea typeface="DIN Alternate" charset="0"/>
                <a:cs typeface="DIN Alternate" charset="0"/>
              </a:rPr>
              <a:t>THANKS</a:t>
            </a:r>
            <a:r>
              <a:rPr kumimoji="1" lang="zh-CN" altLang="en-US" sz="7200" dirty="0">
                <a:solidFill>
                  <a:srgbClr val="38A0FF"/>
                </a:solidFill>
                <a:latin typeface="DIN Alternate" charset="0"/>
                <a:ea typeface="DIN Alternate" charset="0"/>
                <a:cs typeface="DIN Alternate" charset="0"/>
              </a:rPr>
              <a:t>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51" y="3334904"/>
            <a:ext cx="4220308" cy="906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56" y="4635636"/>
            <a:ext cx="1309783" cy="4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503B47-D319-6546-A2F0-726B8DC6BC82}"/>
              </a:ext>
            </a:extLst>
          </p:cNvPr>
          <p:cNvSpPr txBox="1"/>
          <p:nvPr/>
        </p:nvSpPr>
        <p:spPr>
          <a:xfrm>
            <a:off x="551384" y="116632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快速开发：导言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88276-4544-1344-9F9E-F5C15465D660}"/>
              </a:ext>
            </a:extLst>
          </p:cNvPr>
          <p:cNvSpPr txBox="1"/>
          <p:nvPr/>
        </p:nvSpPr>
        <p:spPr>
          <a:xfrm>
            <a:off x="6384032" y="98072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读者画像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BAC6A6-3276-424A-B4A2-2DD986A9B4F0}"/>
              </a:ext>
            </a:extLst>
          </p:cNvPr>
          <p:cNvSpPr txBox="1"/>
          <p:nvPr/>
        </p:nvSpPr>
        <p:spPr>
          <a:xfrm>
            <a:off x="6456040" y="1556792"/>
            <a:ext cx="49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dirty="0"/>
              <a:t>微服务有基本概念，比如知道微服务的使用场景，了解过微服务框架，了解服务发现，</a:t>
            </a:r>
            <a:r>
              <a:rPr lang="en-US" altLang="zh-CN" dirty="0"/>
              <a:t>gRPC </a:t>
            </a:r>
            <a:r>
              <a:rPr lang="zh-CN" altLang="en-US" dirty="0"/>
              <a:t>等 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dirty="0"/>
              <a:t>掌握单体 </a:t>
            </a:r>
            <a:r>
              <a:rPr lang="en-US" altLang="zh-CN" dirty="0"/>
              <a:t>web </a:t>
            </a:r>
            <a:r>
              <a:rPr lang="zh-CN" altLang="en-US" dirty="0"/>
              <a:t>服务开发，熟悉用户、登录等常见模块的开发，了解 </a:t>
            </a:r>
            <a:r>
              <a:rPr lang="en-US" altLang="zh-CN" dirty="0"/>
              <a:t>Restful-</a:t>
            </a:r>
            <a:r>
              <a:rPr lang="en-US" altLang="zh-CN" dirty="0" err="1"/>
              <a:t>api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dirty="0"/>
              <a:t>熟悉 </a:t>
            </a:r>
            <a:r>
              <a:rPr lang="en-US" altLang="zh-CN" dirty="0"/>
              <a:t>Golang </a:t>
            </a:r>
            <a:r>
              <a:rPr lang="zh-CN" altLang="en-US" dirty="0"/>
              <a:t>语法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5F85B0-9171-0E47-97DE-99CC5416C990}"/>
              </a:ext>
            </a:extLst>
          </p:cNvPr>
          <p:cNvSpPr txBox="1"/>
          <p:nvPr/>
        </p:nvSpPr>
        <p:spPr>
          <a:xfrm>
            <a:off x="6357325" y="37170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框架对比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E6B058-2C6D-2445-936A-544ED486AECF}"/>
              </a:ext>
            </a:extLst>
          </p:cNvPr>
          <p:cNvSpPr txBox="1"/>
          <p:nvPr/>
        </p:nvSpPr>
        <p:spPr>
          <a:xfrm>
            <a:off x="6384032" y="4293096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Go-micro, v3 </a:t>
            </a:r>
            <a:r>
              <a:rPr lang="zh-CN" altLang="en-US" dirty="0"/>
              <a:t>版本与该公司的云平台绑定了要注册账号才能使用；</a:t>
            </a:r>
            <a:r>
              <a:rPr lang="en-US" altLang="zh-CN" dirty="0"/>
              <a:t>v2 </a:t>
            </a:r>
            <a:r>
              <a:rPr lang="zh-CN" altLang="en-US" dirty="0"/>
              <a:t>版本已经不维护了，连 </a:t>
            </a:r>
            <a:r>
              <a:rPr lang="en-US" altLang="zh-CN" dirty="0"/>
              <a:t>go1.6 </a:t>
            </a:r>
            <a:r>
              <a:rPr lang="zh-CN" altLang="en-US" dirty="0"/>
              <a:t>也不支持； 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Go-kit, </a:t>
            </a:r>
            <a:r>
              <a:rPr lang="zh-CN" altLang="en-US" dirty="0"/>
              <a:t>是一系列工具包，算不上框架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78A89D-B111-A346-99F2-C8189FAE4160}"/>
              </a:ext>
            </a:extLst>
          </p:cNvPr>
          <p:cNvSpPr txBox="1"/>
          <p:nvPr/>
        </p:nvSpPr>
        <p:spPr>
          <a:xfrm>
            <a:off x="839416" y="992673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</a:t>
            </a:r>
            <a:r>
              <a:rPr kumimoji="1" lang="zh-CN" altLang="en-US" dirty="0">
                <a:solidFill>
                  <a:schemeClr val="accent1"/>
                </a:solidFill>
              </a:rPr>
              <a:t>演示环境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101365-1AF9-B54C-92FB-B9FD89C3313B}"/>
              </a:ext>
            </a:extLst>
          </p:cNvPr>
          <p:cNvSpPr txBox="1"/>
          <p:nvPr/>
        </p:nvSpPr>
        <p:spPr>
          <a:xfrm>
            <a:off x="839416" y="1700808"/>
            <a:ext cx="4824535" cy="40257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dirty="0"/>
              <a:t>系统开发环境：</a:t>
            </a:r>
            <a:r>
              <a:rPr lang="en-US" altLang="zh-CN" dirty="0"/>
              <a:t>Macos 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Golang </a:t>
            </a:r>
            <a:r>
              <a:rPr lang="zh-CN" altLang="en-US" dirty="0"/>
              <a:t>版本：</a:t>
            </a:r>
            <a:r>
              <a:rPr lang="en-US" altLang="zh-CN" dirty="0"/>
              <a:t>go version go1.16.2 darwin/amd64 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dirty="0"/>
              <a:t>编辑器：</a:t>
            </a:r>
            <a:r>
              <a:rPr lang="en-US" altLang="zh-CN" dirty="0"/>
              <a:t>Goland </a:t>
            </a:r>
            <a:r>
              <a:rPr lang="zh-CN" altLang="en-US" dirty="0"/>
              <a:t>或 </a:t>
            </a:r>
            <a:r>
              <a:rPr lang="en-US" altLang="zh-CN" dirty="0"/>
              <a:t>Vscode</a:t>
            </a:r>
            <a:r>
              <a:rPr lang="zh-CN" altLang="en-US" dirty="0"/>
              <a:t>，安装 “</a:t>
            </a:r>
            <a:r>
              <a:rPr lang="en-US" altLang="zh-CN" dirty="0"/>
              <a:t>go-zero” </a:t>
            </a:r>
            <a:r>
              <a:rPr lang="zh-CN" altLang="en-US" dirty="0"/>
              <a:t>插件提高编辑体验。 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goctl version: 1.1.6 darwin/amd64</a:t>
            </a:r>
            <a:r>
              <a:rPr lang="zh-CN" altLang="en-US" dirty="0"/>
              <a:t>，必选，</a:t>
            </a:r>
            <a:r>
              <a:rPr lang="en-US" altLang="zh-CN" dirty="0"/>
              <a:t>go-zero </a:t>
            </a:r>
            <a:r>
              <a:rPr lang="zh-CN" altLang="en-US" dirty="0"/>
              <a:t>脚手架工具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Mysql: 5.7</a:t>
            </a:r>
            <a:r>
              <a:rPr lang="zh-CN" altLang="en-US" dirty="0"/>
              <a:t>，必选，</a:t>
            </a:r>
            <a:r>
              <a:rPr lang="en-US" altLang="zh-CN" dirty="0"/>
              <a:t>blog </a:t>
            </a:r>
            <a:r>
              <a:rPr lang="zh-CN" altLang="en-US" dirty="0"/>
              <a:t>项目数据库。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Redis: 4.0.10</a:t>
            </a:r>
            <a:r>
              <a:rPr lang="zh-CN" altLang="en-US" dirty="0"/>
              <a:t>，必选，</a:t>
            </a:r>
            <a:r>
              <a:rPr lang="en-US" altLang="zh-CN" dirty="0"/>
              <a:t>blog </a:t>
            </a:r>
            <a:r>
              <a:rPr lang="zh-CN" altLang="en-US" dirty="0"/>
              <a:t>项目缓存层。 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etcd Version: 3.4.1</a:t>
            </a:r>
            <a:r>
              <a:rPr lang="zh-CN" altLang="en-US" dirty="0"/>
              <a:t>，必选，</a:t>
            </a:r>
            <a:r>
              <a:rPr lang="en-US" altLang="zh-CN" dirty="0"/>
              <a:t>blog </a:t>
            </a:r>
            <a:r>
              <a:rPr lang="zh-CN" altLang="en-US" dirty="0"/>
              <a:t>项目服务发现。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04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503B47-D319-6546-A2F0-726B8DC6BC82}"/>
              </a:ext>
            </a:extLst>
          </p:cNvPr>
          <p:cNvSpPr txBox="1"/>
          <p:nvPr/>
        </p:nvSpPr>
        <p:spPr>
          <a:xfrm>
            <a:off x="551384" y="116632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快速开发：架构速览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88276-4544-1344-9F9E-F5C15465D660}"/>
              </a:ext>
            </a:extLst>
          </p:cNvPr>
          <p:cNvSpPr txBox="1"/>
          <p:nvPr/>
        </p:nvSpPr>
        <p:spPr>
          <a:xfrm>
            <a:off x="6384032" y="98072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API</a:t>
            </a:r>
            <a:r>
              <a:rPr kumimoji="1" lang="zh-CN" altLang="en-US" dirty="0">
                <a:solidFill>
                  <a:schemeClr val="accent1"/>
                </a:solidFill>
              </a:rPr>
              <a:t> 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BAC6A6-3276-424A-B4A2-2DD986A9B4F0}"/>
              </a:ext>
            </a:extLst>
          </p:cNvPr>
          <p:cNvSpPr txBox="1"/>
          <p:nvPr/>
        </p:nvSpPr>
        <p:spPr>
          <a:xfrm>
            <a:off x="6456040" y="1556792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不同客户端的请求都会先进入 </a:t>
            </a:r>
            <a:r>
              <a:rPr lang="en-US" altLang="zh-CN" sz="1400" dirty="0"/>
              <a:t>go-zero </a:t>
            </a:r>
            <a:r>
              <a:rPr lang="zh-CN" altLang="en-US" sz="1400" dirty="0"/>
              <a:t>的 </a:t>
            </a:r>
            <a:r>
              <a:rPr lang="en-US" altLang="zh-CN" sz="1400" dirty="0"/>
              <a:t>API </a:t>
            </a:r>
            <a:r>
              <a:rPr lang="zh-CN" altLang="en-US" sz="1400" dirty="0"/>
              <a:t>端。</a:t>
            </a:r>
            <a:r>
              <a:rPr lang="en-US" altLang="zh-CN" sz="1400" dirty="0"/>
              <a:t>API </a:t>
            </a:r>
            <a:r>
              <a:rPr lang="zh-CN" altLang="en-US" sz="1400" dirty="0"/>
              <a:t>端最主要的作用是通过 </a:t>
            </a:r>
            <a:r>
              <a:rPr lang="en-US" altLang="zh-CN" sz="1400" dirty="0"/>
              <a:t>ETCD </a:t>
            </a:r>
            <a:r>
              <a:rPr lang="zh-CN" altLang="en-US" sz="1400" dirty="0"/>
              <a:t>将对应的请求通过 </a:t>
            </a:r>
            <a:r>
              <a:rPr lang="en-US" altLang="zh-CN" sz="1400" dirty="0"/>
              <a:t>gRPC </a:t>
            </a:r>
            <a:r>
              <a:rPr lang="zh-CN" altLang="en-US" sz="1400" dirty="0"/>
              <a:t>协议转发到 </a:t>
            </a:r>
            <a:r>
              <a:rPr lang="en-US" altLang="zh-CN" sz="1400" dirty="0"/>
              <a:t>Service </a:t>
            </a:r>
            <a:r>
              <a:rPr lang="zh-CN" altLang="en-US" sz="1400" dirty="0"/>
              <a:t>端。</a:t>
            </a:r>
            <a:endParaRPr lang="en-US" altLang="zh-CN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5F85B0-9171-0E47-97DE-99CC5416C990}"/>
              </a:ext>
            </a:extLst>
          </p:cNvPr>
          <p:cNvSpPr txBox="1"/>
          <p:nvPr/>
        </p:nvSpPr>
        <p:spPr>
          <a:xfrm>
            <a:off x="6357325" y="37170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Service</a:t>
            </a:r>
            <a:r>
              <a:rPr kumimoji="1" lang="zh-CN" altLang="en-US" dirty="0">
                <a:solidFill>
                  <a:schemeClr val="accent1"/>
                </a:solidFill>
              </a:rPr>
              <a:t> 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E6B058-2C6D-2445-936A-544ED486AECF}"/>
              </a:ext>
            </a:extLst>
          </p:cNvPr>
          <p:cNvSpPr txBox="1"/>
          <p:nvPr/>
        </p:nvSpPr>
        <p:spPr>
          <a:xfrm>
            <a:off x="6384032" y="4293096"/>
            <a:ext cx="49685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根据请求的具体内容，</a:t>
            </a:r>
            <a:r>
              <a:rPr lang="en-US" altLang="zh-CN" sz="1400" dirty="0"/>
              <a:t>Service </a:t>
            </a:r>
            <a:r>
              <a:rPr lang="zh-CN" altLang="en-US" sz="1400" dirty="0"/>
              <a:t>端负责对数据进行查询或存储。如果是查询请求，</a:t>
            </a:r>
            <a:r>
              <a:rPr lang="en-US" altLang="zh-CN" sz="1400" dirty="0"/>
              <a:t>go-zero </a:t>
            </a:r>
            <a:r>
              <a:rPr lang="zh-CN" altLang="en-US" sz="1400" dirty="0"/>
              <a:t>有内置的 </a:t>
            </a:r>
            <a:r>
              <a:rPr lang="en-US" altLang="zh-CN" sz="1400" dirty="0"/>
              <a:t>api </a:t>
            </a:r>
            <a:r>
              <a:rPr lang="zh-CN" altLang="en-US" sz="1400" dirty="0"/>
              <a:t>会先查询缓存层，减少数据库的查询压力。 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由图可见，</a:t>
            </a:r>
            <a:r>
              <a:rPr lang="en-US" altLang="zh-CN" sz="1400" dirty="0"/>
              <a:t>API </a:t>
            </a:r>
            <a:r>
              <a:rPr lang="zh-CN" altLang="en-US" sz="1400" dirty="0"/>
              <a:t>端 和 </a:t>
            </a:r>
            <a:r>
              <a:rPr lang="en-US" altLang="zh-CN" sz="1400" dirty="0"/>
              <a:t>Service </a:t>
            </a:r>
            <a:r>
              <a:rPr lang="zh-CN" altLang="en-US" sz="1400" dirty="0"/>
              <a:t>端中框架已经帮我们内置了非常丰富的功能。在开发过程中只需要我们填充对应的业务逻辑，即可轻松实现 </a:t>
            </a:r>
            <a:r>
              <a:rPr lang="en-US" altLang="zh-CN" sz="1400" dirty="0"/>
              <a:t>CRDU </a:t>
            </a:r>
            <a:r>
              <a:rPr lang="zh-CN" altLang="en-US" sz="1400" dirty="0"/>
              <a:t>级的需求。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D3055F-23EA-F247-9514-0AB0CE04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80728"/>
            <a:ext cx="513927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46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503B47-D319-6546-A2F0-726B8DC6BC82}"/>
              </a:ext>
            </a:extLst>
          </p:cNvPr>
          <p:cNvSpPr txBox="1"/>
          <p:nvPr/>
        </p:nvSpPr>
        <p:spPr>
          <a:xfrm>
            <a:off x="551384" y="116632"/>
            <a:ext cx="641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</a:t>
            </a:r>
            <a:r>
              <a:rPr lang="en-US" altLang="zh-CN" b="1" dirty="0">
                <a:solidFill>
                  <a:schemeClr val="bg1"/>
                </a:solidFill>
              </a:rPr>
              <a:t>go-zero </a:t>
            </a:r>
            <a:r>
              <a:rPr lang="zh-CN" altLang="en-US" b="1" dirty="0">
                <a:solidFill>
                  <a:schemeClr val="bg1"/>
                </a:solidFill>
              </a:rPr>
              <a:t>中有哪些特性适合微服务开发？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BAC6A6-3276-424A-B4A2-2DD986A9B4F0}"/>
              </a:ext>
            </a:extLst>
          </p:cNvPr>
          <p:cNvSpPr txBox="1"/>
          <p:nvPr/>
        </p:nvSpPr>
        <p:spPr>
          <a:xfrm>
            <a:off x="8434756" y="1499296"/>
            <a:ext cx="302602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chemeClr val="accent1"/>
                </a:solidFill>
              </a:rPr>
              <a:t>强大方便</a:t>
            </a:r>
            <a:endParaRPr lang="en-US" altLang="zh-CN" sz="1400" dirty="0"/>
          </a:p>
          <a:p>
            <a:r>
              <a:rPr lang="en-US" altLang="zh-CN" sz="1400" dirty="0"/>
              <a:t>goctl </a:t>
            </a:r>
            <a:r>
              <a:rPr lang="zh-CN" altLang="en-US" sz="1400" dirty="0"/>
              <a:t>和前端中的 </a:t>
            </a:r>
            <a:r>
              <a:rPr lang="en-US" altLang="zh-CN" sz="1400" dirty="0"/>
              <a:t>Vue-cli</a:t>
            </a:r>
            <a:r>
              <a:rPr lang="zh-CN" altLang="en-US" sz="1400" dirty="0"/>
              <a:t>、</a:t>
            </a:r>
            <a:r>
              <a:rPr lang="en-US" altLang="zh-CN" sz="1400" dirty="0"/>
              <a:t>React-cli </a:t>
            </a:r>
            <a:r>
              <a:rPr lang="zh-CN" altLang="en-US" sz="1400" dirty="0"/>
              <a:t>一样方便。</a:t>
            </a:r>
            <a:endParaRPr lang="en-US" altLang="zh-CN" sz="1400" dirty="0"/>
          </a:p>
          <a:p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chemeClr val="accent1"/>
                </a:solidFill>
              </a:rPr>
              <a:t>配置文件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goctl </a:t>
            </a:r>
            <a:r>
              <a:rPr lang="zh-CN" altLang="en-US" sz="1400" dirty="0"/>
              <a:t>通过配置文件可以生成 </a:t>
            </a:r>
            <a:r>
              <a:rPr lang="en-US" altLang="zh-CN" sz="1400" dirty="0"/>
              <a:t>api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rpc</a:t>
            </a:r>
            <a:r>
              <a:rPr lang="en-US" altLang="zh-CN" sz="1400" dirty="0"/>
              <a:t> </a:t>
            </a:r>
            <a:r>
              <a:rPr lang="zh-CN" altLang="en-US" sz="1400" dirty="0"/>
              <a:t>和 </a:t>
            </a:r>
            <a:r>
              <a:rPr lang="en-US" altLang="zh-CN" sz="1400" dirty="0"/>
              <a:t>model </a:t>
            </a:r>
            <a:r>
              <a:rPr lang="zh-CN" altLang="en-US" sz="1400" dirty="0"/>
              <a:t>等相关代码。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E6B058-2C6D-2445-936A-544ED486AECF}"/>
              </a:ext>
            </a:extLst>
          </p:cNvPr>
          <p:cNvSpPr txBox="1"/>
          <p:nvPr/>
        </p:nvSpPr>
        <p:spPr>
          <a:xfrm>
            <a:off x="8434756" y="4104851"/>
            <a:ext cx="30260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chemeClr val="accent1"/>
                </a:solidFill>
              </a:rPr>
              <a:t>渐进式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r>
              <a:rPr lang="zh-CN" altLang="en-US" sz="1400" dirty="0"/>
              <a:t>“渐进式”是前端 </a:t>
            </a:r>
            <a:r>
              <a:rPr lang="en-US" altLang="zh-CN" sz="1400" dirty="0">
                <a:hlinkClick r:id="rId2"/>
              </a:rPr>
              <a:t>Vue</a:t>
            </a:r>
            <a:r>
              <a:rPr lang="en-US" altLang="zh-CN" sz="1400" dirty="0"/>
              <a:t> </a:t>
            </a:r>
            <a:r>
              <a:rPr lang="zh-CN" altLang="en-US" sz="1400" dirty="0"/>
              <a:t>框架的一大特性，大意是“易于上手，还便于与第三方库或既有项目整合”。</a:t>
            </a:r>
            <a:endParaRPr lang="en-US" altLang="zh-CN" sz="1400" dirty="0"/>
          </a:p>
          <a:p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chemeClr val="accent1"/>
                </a:solidFill>
              </a:rPr>
              <a:t>入侵性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r>
              <a:rPr lang="en-US" altLang="zh-CN" sz="1400" dirty="0"/>
              <a:t>go-zero </a:t>
            </a:r>
            <a:r>
              <a:rPr lang="zh-CN" altLang="en-US" sz="1400" dirty="0"/>
              <a:t>对项目的入侵性较少，逐步对老项目进行改造。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78A89D-B111-A346-99F2-C8189FAE4160}"/>
              </a:ext>
            </a:extLst>
          </p:cNvPr>
          <p:cNvSpPr txBox="1"/>
          <p:nvPr/>
        </p:nvSpPr>
        <p:spPr>
          <a:xfrm>
            <a:off x="839416" y="1031833"/>
            <a:ext cx="490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|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低耦合模块设计</a:t>
            </a:r>
            <a:r>
              <a:rPr lang="en-US" altLang="zh-CN" b="1" dirty="0">
                <a:solidFill>
                  <a:schemeClr val="accent1"/>
                </a:solidFill>
              </a:rPr>
              <a:t>,</a:t>
            </a:r>
            <a:r>
              <a:rPr lang="zh-CN" altLang="en-US" b="1" dirty="0">
                <a:solidFill>
                  <a:schemeClr val="accent1"/>
                </a:solidFill>
              </a:rPr>
              <a:t> 丰富的中间件</a:t>
            </a:r>
            <a:r>
              <a:rPr lang="en-US" altLang="zh-CN" b="1" dirty="0">
                <a:solidFill>
                  <a:schemeClr val="accent1"/>
                </a:solidFill>
              </a:rPr>
              <a:t>,</a:t>
            </a:r>
            <a:r>
              <a:rPr lang="zh-CN" altLang="en-US" b="1" dirty="0">
                <a:solidFill>
                  <a:schemeClr val="accent1"/>
                </a:solidFill>
              </a:rPr>
              <a:t> 插件和工具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FFD719-4696-2E44-BD5E-D6AD43FA82DB}"/>
              </a:ext>
            </a:extLst>
          </p:cNvPr>
          <p:cNvSpPr txBox="1"/>
          <p:nvPr/>
        </p:nvSpPr>
        <p:spPr>
          <a:xfrm>
            <a:off x="911423" y="3717032"/>
            <a:ext cx="48245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chemeClr val="accent1"/>
                </a:solidFill>
              </a:rPr>
              <a:t>组件中心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</a:pPr>
            <a:r>
              <a:rPr lang="zh-CN" altLang="en-US" sz="1400" dirty="0"/>
              <a:t>文档中的</a:t>
            </a:r>
            <a:r>
              <a:rPr lang="zh-CN" altLang="en-US" sz="1400" dirty="0">
                <a:hlinkClick r:id="rId3"/>
              </a:rPr>
              <a:t>组件中心</a:t>
            </a:r>
            <a:r>
              <a:rPr lang="zh-CN" altLang="en-US" sz="1400" dirty="0"/>
              <a:t>寻找合适的中间件或自研中间件。 </a:t>
            </a:r>
            <a:endParaRPr lang="en-US" altLang="zh-CN" sz="1400" dirty="0"/>
          </a:p>
          <a:p>
            <a:pPr>
              <a:buClr>
                <a:schemeClr val="accent1"/>
              </a:buClr>
            </a:pPr>
            <a:endParaRPr lang="en-US" altLang="zh-CN" sz="1400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400" b="1" dirty="0">
                <a:solidFill>
                  <a:schemeClr val="accent1"/>
                </a:solidFill>
              </a:rPr>
              <a:t>plugin </a:t>
            </a:r>
            <a:r>
              <a:rPr lang="zh-CN" altLang="en-US" sz="1400" b="1" dirty="0">
                <a:solidFill>
                  <a:schemeClr val="accent1"/>
                </a:solidFill>
              </a:rPr>
              <a:t>命令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altLang="zh-CN" sz="1400" dirty="0"/>
              <a:t>goctl </a:t>
            </a:r>
            <a:r>
              <a:rPr lang="zh-CN" altLang="en-US" sz="1400" dirty="0"/>
              <a:t>支持 </a:t>
            </a:r>
            <a:r>
              <a:rPr lang="en-US" altLang="zh-CN" sz="1400" dirty="0"/>
              <a:t>plugin </a:t>
            </a:r>
            <a:r>
              <a:rPr lang="zh-CN" altLang="en-US" sz="1400" dirty="0"/>
              <a:t>命令对 </a:t>
            </a:r>
            <a:r>
              <a:rPr lang="en-US" altLang="zh-CN" sz="1400" dirty="0"/>
              <a:t>goctl </a:t>
            </a:r>
            <a:r>
              <a:rPr lang="zh-CN" altLang="en-US" sz="1400" dirty="0"/>
              <a:t>进行扩展。 </a:t>
            </a:r>
          </a:p>
          <a:p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chemeClr val="accent1"/>
                </a:solidFill>
              </a:rPr>
              <a:t>编辑器插件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r>
              <a:rPr lang="en-US" altLang="zh-CN" sz="1400" dirty="0"/>
              <a:t>intellij </a:t>
            </a:r>
            <a:r>
              <a:rPr lang="zh-CN" altLang="en-US" sz="1400" dirty="0"/>
              <a:t>和 </a:t>
            </a:r>
            <a:r>
              <a:rPr lang="en-US" altLang="zh-CN" sz="1400" dirty="0"/>
              <a:t>vscode </a:t>
            </a:r>
            <a:r>
              <a:rPr lang="zh-CN" altLang="en-US" sz="1400" dirty="0"/>
              <a:t>插件，提供了语法高亮错误检查等编辑增强功能。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F490580-34D0-894F-A2D1-E3E6A33EF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73" y="1589605"/>
            <a:ext cx="1579209" cy="16178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6FA807C-3687-8B47-A1CC-79F3F3092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81" y="4509120"/>
            <a:ext cx="965591" cy="96559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7676F2-5F2E-2745-9CE2-02C8E59096A4}"/>
              </a:ext>
            </a:extLst>
          </p:cNvPr>
          <p:cNvSpPr txBox="1"/>
          <p:nvPr/>
        </p:nvSpPr>
        <p:spPr>
          <a:xfrm>
            <a:off x="6356108" y="981143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|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脚手架工具 </a:t>
            </a:r>
            <a:r>
              <a:rPr lang="en-US" altLang="zh-CN" b="1" dirty="0">
                <a:solidFill>
                  <a:schemeClr val="accent1"/>
                </a:solidFill>
              </a:rPr>
              <a:t>goctl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B09164F-1706-4D43-980C-55FC9A326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499" y="1684162"/>
            <a:ext cx="3456384" cy="19182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EDF85CB-66C0-9948-AE18-E5D047EABB89}"/>
              </a:ext>
            </a:extLst>
          </p:cNvPr>
          <p:cNvSpPr txBox="1"/>
          <p:nvPr/>
        </p:nvSpPr>
        <p:spPr>
          <a:xfrm>
            <a:off x="6456042" y="3672607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|</a:t>
            </a:r>
            <a:r>
              <a:rPr lang="zh-CN" altLang="en-US" sz="2400" b="1" dirty="0">
                <a:solidFill>
                  <a:schemeClr val="accent1"/>
                </a:solidFill>
              </a:rPr>
              <a:t> “</a:t>
            </a:r>
            <a:r>
              <a:rPr lang="zh-CN" altLang="en-US" b="1" dirty="0">
                <a:solidFill>
                  <a:schemeClr val="accent1"/>
                </a:solidFill>
              </a:rPr>
              <a:t>渐进式”框架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00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DD96D2-9106-8942-94F3-1BD3780BC628}"/>
              </a:ext>
            </a:extLst>
          </p:cNvPr>
          <p:cNvSpPr txBox="1"/>
          <p:nvPr/>
        </p:nvSpPr>
        <p:spPr>
          <a:xfrm>
            <a:off x="551384" y="116632"/>
            <a:ext cx="693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快速开发：什么情况不适宜使用 </a:t>
            </a:r>
            <a:r>
              <a:rPr kumimoji="1" lang="en-US" altLang="zh-CN" b="1" dirty="0">
                <a:solidFill>
                  <a:schemeClr val="bg1"/>
                </a:solidFill>
              </a:rPr>
              <a:t>go-zero </a:t>
            </a:r>
            <a:r>
              <a:rPr kumimoji="1" lang="zh-CN" altLang="en-US" b="1" dirty="0">
                <a:solidFill>
                  <a:schemeClr val="bg1"/>
                </a:solidFill>
              </a:rPr>
              <a:t>做微服务开发？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708E68-DAC6-5B4A-9BD4-2E49B3C24E8D}"/>
              </a:ext>
            </a:extLst>
          </p:cNvPr>
          <p:cNvSpPr/>
          <p:nvPr/>
        </p:nvSpPr>
        <p:spPr>
          <a:xfrm>
            <a:off x="2063552" y="1196752"/>
            <a:ext cx="8568952" cy="180020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gradFill flip="none" rotWithShape="1">
              <a:gsLst>
                <a:gs pos="1300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039459-FA52-D147-99BA-1BEA9714FFBD}"/>
              </a:ext>
            </a:extLst>
          </p:cNvPr>
          <p:cNvSpPr/>
          <p:nvPr/>
        </p:nvSpPr>
        <p:spPr>
          <a:xfrm>
            <a:off x="2063552" y="3707740"/>
            <a:ext cx="8568952" cy="180020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gradFill flip="none" rotWithShape="1">
              <a:gsLst>
                <a:gs pos="1300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B79A49-1A30-124B-AFF1-EF046986BAB2}"/>
              </a:ext>
            </a:extLst>
          </p:cNvPr>
          <p:cNvSpPr txBox="1"/>
          <p:nvPr/>
        </p:nvSpPr>
        <p:spPr>
          <a:xfrm>
            <a:off x="566095" y="1776459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i="1" dirty="0">
                <a:solidFill>
                  <a:schemeClr val="accent1"/>
                </a:solidFill>
              </a:rPr>
              <a:t>01</a:t>
            </a:r>
            <a:endParaRPr kumimoji="1" lang="zh-CN" alt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335ECF-0478-1249-99F7-291F2C951BF5}"/>
              </a:ext>
            </a:extLst>
          </p:cNvPr>
          <p:cNvSpPr txBox="1"/>
          <p:nvPr/>
        </p:nvSpPr>
        <p:spPr>
          <a:xfrm>
            <a:off x="553226" y="443521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i="1" dirty="0">
                <a:solidFill>
                  <a:schemeClr val="accent1"/>
                </a:solidFill>
              </a:rPr>
              <a:t>02</a:t>
            </a:r>
            <a:endParaRPr kumimoji="1" lang="zh-CN" alt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D3A064-A3BF-3340-9339-587501A8D25E}"/>
              </a:ext>
            </a:extLst>
          </p:cNvPr>
          <p:cNvSpPr txBox="1"/>
          <p:nvPr/>
        </p:nvSpPr>
        <p:spPr>
          <a:xfrm>
            <a:off x="2207568" y="13407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当前需求与 </a:t>
            </a:r>
            <a:r>
              <a:rPr lang="en-US" altLang="zh-CN" b="1" dirty="0">
                <a:solidFill>
                  <a:schemeClr val="accent1"/>
                </a:solidFill>
              </a:rPr>
              <a:t>goctl </a:t>
            </a:r>
            <a:r>
              <a:rPr lang="zh-CN" altLang="en-US" b="1" dirty="0">
                <a:solidFill>
                  <a:schemeClr val="accent1"/>
                </a:solidFill>
              </a:rPr>
              <a:t>的理念相冲突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BDB71C-CA4B-E546-BD39-B14CA1A67EFE}"/>
              </a:ext>
            </a:extLst>
          </p:cNvPr>
          <p:cNvSpPr txBox="1"/>
          <p:nvPr/>
        </p:nvSpPr>
        <p:spPr>
          <a:xfrm>
            <a:off x="2207568" y="1844824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go-zero </a:t>
            </a:r>
            <a:r>
              <a:rPr lang="zh-CN" altLang="en-US" sz="1400" dirty="0"/>
              <a:t>的一大卖点是脚手架工具 </a:t>
            </a:r>
            <a:r>
              <a:rPr lang="en-US" altLang="zh-CN" sz="1400" dirty="0"/>
              <a:t>goctl</a:t>
            </a:r>
            <a:r>
              <a:rPr lang="zh-CN" altLang="en-US" sz="1400" dirty="0"/>
              <a:t>，如果定制需求过多可能与 </a:t>
            </a:r>
            <a:r>
              <a:rPr lang="en-US" altLang="zh-CN" sz="1400" dirty="0"/>
              <a:t>goctl </a:t>
            </a:r>
            <a:r>
              <a:rPr lang="zh-CN" altLang="en-US" sz="1400" dirty="0"/>
              <a:t>生成的代码相冲突。但是如果放弃 </a:t>
            </a:r>
            <a:r>
              <a:rPr lang="en-US" altLang="zh-CN" sz="1400" dirty="0"/>
              <a:t>goctl </a:t>
            </a:r>
            <a:r>
              <a:rPr lang="zh-CN" altLang="en-US" sz="1400" dirty="0"/>
              <a:t>手动编写代码的话，开发效率会大大降低。 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如果想实现 </a:t>
            </a:r>
            <a:r>
              <a:rPr lang="en-US" altLang="zh-CN" sz="1400" dirty="0"/>
              <a:t>PostgreSQL </a:t>
            </a:r>
            <a:r>
              <a:rPr lang="zh-CN" altLang="en-US" sz="1400" dirty="0"/>
              <a:t>替换 </a:t>
            </a:r>
            <a:r>
              <a:rPr lang="en-US" altLang="zh-CN" sz="1400" dirty="0"/>
              <a:t>Mysql</a:t>
            </a:r>
            <a:r>
              <a:rPr lang="zh-CN" altLang="en-US" sz="1400" dirty="0"/>
              <a:t>、</a:t>
            </a:r>
            <a:r>
              <a:rPr lang="en-US" altLang="zh-CN" sz="1400" dirty="0"/>
              <a:t>Consul </a:t>
            </a:r>
            <a:r>
              <a:rPr lang="zh-CN" altLang="en-US" sz="1400" dirty="0"/>
              <a:t>替换 </a:t>
            </a:r>
            <a:r>
              <a:rPr lang="en-US" altLang="zh-CN" sz="1400" dirty="0"/>
              <a:t>ETCD </a:t>
            </a:r>
            <a:r>
              <a:rPr lang="zh-CN" altLang="en-US" sz="1400" dirty="0"/>
              <a:t>等定制操作，</a:t>
            </a:r>
            <a:r>
              <a:rPr lang="en-US" altLang="zh-CN" sz="1400" dirty="0"/>
              <a:t>goctl </a:t>
            </a:r>
            <a:r>
              <a:rPr lang="zh-CN" altLang="en-US" sz="1400" dirty="0"/>
              <a:t>生成的代码执行时很可能会出现异常。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5B6E89-6688-C341-ABB0-8E41B8C16EEA}"/>
              </a:ext>
            </a:extLst>
          </p:cNvPr>
          <p:cNvSpPr txBox="1"/>
          <p:nvPr/>
        </p:nvSpPr>
        <p:spPr>
          <a:xfrm>
            <a:off x="2207568" y="378904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希望框架提供的功能非常完善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99BD14-145F-6A4A-AD25-8574EAF47FF9}"/>
              </a:ext>
            </a:extLst>
          </p:cNvPr>
          <p:cNvSpPr txBox="1"/>
          <p:nvPr/>
        </p:nvSpPr>
        <p:spPr>
          <a:xfrm>
            <a:off x="2207568" y="423578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go-zero </a:t>
            </a:r>
            <a:r>
              <a:rPr lang="zh-CN" altLang="en-US" sz="1400" dirty="0"/>
              <a:t>大部分组件是自研，比如 </a:t>
            </a:r>
            <a:r>
              <a:rPr lang="en-US" altLang="zh-CN" sz="1400" dirty="0" err="1"/>
              <a:t>sqlx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httpx</a:t>
            </a:r>
            <a:r>
              <a:rPr lang="en-US" altLang="zh-CN" sz="1400" dirty="0"/>
              <a:t> </a:t>
            </a:r>
            <a:r>
              <a:rPr lang="zh-CN" altLang="en-US" sz="1400" dirty="0"/>
              <a:t>等。这些自研组件满足 </a:t>
            </a:r>
            <a:r>
              <a:rPr lang="en-US" altLang="zh-CN" sz="1400" dirty="0"/>
              <a:t>CRDU </a:t>
            </a:r>
            <a:r>
              <a:rPr lang="zh-CN" altLang="en-US" sz="1400" dirty="0"/>
              <a:t>的操作绰绰有余，但是与 </a:t>
            </a:r>
            <a:r>
              <a:rPr lang="en-US" altLang="zh-CN" sz="1400" dirty="0" err="1"/>
              <a:t>gorm</a:t>
            </a:r>
            <a:r>
              <a:rPr lang="zh-CN" altLang="en-US" sz="1400" dirty="0"/>
              <a:t>、</a:t>
            </a:r>
            <a:r>
              <a:rPr lang="en-US" altLang="zh-CN" sz="1400" dirty="0"/>
              <a:t>gin </a:t>
            </a:r>
            <a:r>
              <a:rPr lang="zh-CN" altLang="en-US" sz="1400" dirty="0"/>
              <a:t>等专攻某一方向的开源项目相比还是有差距的</a:t>
            </a:r>
            <a:endParaRPr lang="zh-CN" alt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859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534DF94-C242-BF47-9F89-B6F3CAF51BAA}"/>
              </a:ext>
            </a:extLst>
          </p:cNvPr>
          <p:cNvSpPr/>
          <p:nvPr/>
        </p:nvSpPr>
        <p:spPr>
          <a:xfrm>
            <a:off x="667070" y="935530"/>
            <a:ext cx="5184576" cy="505413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44D06C-5E45-B744-AFE8-DC67F67D4239}"/>
              </a:ext>
            </a:extLst>
          </p:cNvPr>
          <p:cNvSpPr/>
          <p:nvPr/>
        </p:nvSpPr>
        <p:spPr>
          <a:xfrm>
            <a:off x="6528048" y="935530"/>
            <a:ext cx="5184576" cy="505413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CFF66B-57D0-BC4E-892C-6F7F11ED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7" y="956010"/>
            <a:ext cx="4982701" cy="50131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8EECB9-887C-854F-9547-35001BB36C56}"/>
              </a:ext>
            </a:extLst>
          </p:cNvPr>
          <p:cNvSpPr txBox="1"/>
          <p:nvPr/>
        </p:nvSpPr>
        <p:spPr>
          <a:xfrm>
            <a:off x="551384" y="11663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</a:t>
            </a:r>
            <a:r>
              <a:rPr kumimoji="1" lang="en-US" altLang="zh-CN" b="1" dirty="0">
                <a:solidFill>
                  <a:schemeClr val="bg1"/>
                </a:solidFill>
              </a:rPr>
              <a:t>goctl </a:t>
            </a:r>
            <a:r>
              <a:rPr kumimoji="1" lang="zh-CN" altLang="en-US" b="1" dirty="0">
                <a:solidFill>
                  <a:schemeClr val="bg1"/>
                </a:solidFill>
              </a:rPr>
              <a:t>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77AD54-D055-CA4D-8342-3A7874024E97}"/>
              </a:ext>
            </a:extLst>
          </p:cNvPr>
          <p:cNvSpPr txBox="1"/>
          <p:nvPr/>
        </p:nvSpPr>
        <p:spPr>
          <a:xfrm>
            <a:off x="6672064" y="95534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goctl </a:t>
            </a:r>
            <a:r>
              <a:rPr lang="zh-CN" altLang="en-US" b="1" dirty="0">
                <a:solidFill>
                  <a:schemeClr val="accent1"/>
                </a:solidFill>
              </a:rPr>
              <a:t>的命令归纳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3D0D36-55B5-7043-AD8F-232B2C3A8ADC}"/>
              </a:ext>
            </a:extLst>
          </p:cNvPr>
          <p:cNvSpPr txBox="1"/>
          <p:nvPr/>
        </p:nvSpPr>
        <p:spPr>
          <a:xfrm>
            <a:off x="6960095" y="1417007"/>
            <a:ext cx="4463897" cy="46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api</a:t>
            </a:r>
            <a:r>
              <a:rPr lang="zh-CN" altLang="en-US" dirty="0"/>
              <a:t>命令，快速生成一个</a:t>
            </a:r>
            <a:r>
              <a:rPr lang="en-US" altLang="zh-CN" dirty="0"/>
              <a:t>api</a:t>
            </a:r>
            <a:r>
              <a:rPr lang="zh-CN" altLang="en-US" dirty="0"/>
              <a:t>服务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 err="1"/>
              <a:t>rpc</a:t>
            </a:r>
            <a:r>
              <a:rPr lang="zh-CN" altLang="en-US" dirty="0"/>
              <a:t>命令，支持</a:t>
            </a:r>
            <a:r>
              <a:rPr lang="en-US" altLang="zh-CN" dirty="0"/>
              <a:t>proto</a:t>
            </a:r>
            <a:r>
              <a:rPr lang="zh-CN" altLang="en-US" dirty="0"/>
              <a:t>模板生成和</a:t>
            </a:r>
            <a:r>
              <a:rPr lang="en-US" altLang="zh-CN" dirty="0" err="1"/>
              <a:t>rpc</a:t>
            </a:r>
            <a:r>
              <a:rPr lang="zh-CN" altLang="en-US" dirty="0"/>
              <a:t>服务代码生成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model</a:t>
            </a:r>
            <a:r>
              <a:rPr lang="zh-CN" altLang="en-US" dirty="0"/>
              <a:t>命令，目前支持识别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en-US" altLang="zh-CN" dirty="0" err="1"/>
              <a:t>ddl</a:t>
            </a:r>
            <a:r>
              <a:rPr lang="zh-CN" altLang="en-US" dirty="0"/>
              <a:t>进行</a:t>
            </a:r>
            <a:r>
              <a:rPr lang="en-US" altLang="zh-CN" dirty="0"/>
              <a:t>model</a:t>
            </a:r>
            <a:r>
              <a:rPr lang="zh-CN" altLang="en-US" dirty="0"/>
              <a:t>层代码生成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dirty="0"/>
              <a:t>plugin</a:t>
            </a:r>
            <a:r>
              <a:rPr lang="zh-CN" altLang="en-US" dirty="0"/>
              <a:t>命令，支持针对</a:t>
            </a:r>
            <a:r>
              <a:rPr lang="en-US" altLang="zh-CN" dirty="0"/>
              <a:t>api</a:t>
            </a:r>
            <a:r>
              <a:rPr lang="zh-CN" altLang="en-US" dirty="0"/>
              <a:t>自定义插件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dirty="0"/>
              <a:t>其他命令，目前是发布相关 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goctl </a:t>
            </a:r>
            <a:r>
              <a:rPr lang="zh-CN" altLang="en-US" dirty="0"/>
              <a:t>的命令众多，本次涉及到的只是其中 </a:t>
            </a:r>
            <a:r>
              <a:rPr lang="en-US" altLang="zh-CN" dirty="0"/>
              <a:t>api</a:t>
            </a:r>
            <a:r>
              <a:rPr lang="zh-CN" altLang="en-US" dirty="0"/>
              <a:t>、</a:t>
            </a:r>
            <a:r>
              <a:rPr lang="en-US" altLang="zh-CN" dirty="0" err="1"/>
              <a:t>rpc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model </a:t>
            </a:r>
            <a:r>
              <a:rPr lang="zh-CN" altLang="en-US" dirty="0"/>
              <a:t>相关的基础命令。 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3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534DF94-C242-BF47-9F89-B6F3CAF51BAA}"/>
              </a:ext>
            </a:extLst>
          </p:cNvPr>
          <p:cNvSpPr/>
          <p:nvPr/>
        </p:nvSpPr>
        <p:spPr>
          <a:xfrm>
            <a:off x="1127448" y="1556792"/>
            <a:ext cx="4276802" cy="3573590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44D06C-5E45-B744-AFE8-DC67F67D4239}"/>
              </a:ext>
            </a:extLst>
          </p:cNvPr>
          <p:cNvSpPr/>
          <p:nvPr/>
        </p:nvSpPr>
        <p:spPr>
          <a:xfrm>
            <a:off x="6787752" y="1556792"/>
            <a:ext cx="5184576" cy="3573590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8EECB9-887C-854F-9547-35001BB36C56}"/>
              </a:ext>
            </a:extLst>
          </p:cNvPr>
          <p:cNvSpPr txBox="1"/>
          <p:nvPr/>
        </p:nvSpPr>
        <p:spPr>
          <a:xfrm>
            <a:off x="551384" y="116632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快速开发：使用 </a:t>
            </a:r>
            <a:r>
              <a:rPr kumimoji="1" lang="en-US" altLang="zh-CN" b="1" dirty="0">
                <a:solidFill>
                  <a:schemeClr val="bg1"/>
                </a:solidFill>
              </a:rPr>
              <a:t>goctl </a:t>
            </a:r>
            <a:r>
              <a:rPr kumimoji="1" lang="zh-CN" altLang="en-US" b="1" dirty="0">
                <a:solidFill>
                  <a:schemeClr val="bg1"/>
                </a:solidFill>
              </a:rPr>
              <a:t>的基本流程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77AD54-D055-CA4D-8342-3A7874024E97}"/>
              </a:ext>
            </a:extLst>
          </p:cNvPr>
          <p:cNvSpPr txBox="1"/>
          <p:nvPr/>
        </p:nvSpPr>
        <p:spPr>
          <a:xfrm>
            <a:off x="6931768" y="1576604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  </a:t>
            </a:r>
            <a:r>
              <a:rPr lang="zh-CN" altLang="en-US" b="1" dirty="0">
                <a:solidFill>
                  <a:schemeClr val="accent1"/>
                </a:solidFill>
              </a:rPr>
              <a:t>使用 </a:t>
            </a:r>
            <a:r>
              <a:rPr lang="en-US" altLang="zh-CN" b="1" dirty="0">
                <a:solidFill>
                  <a:schemeClr val="accent1"/>
                </a:solidFill>
              </a:rPr>
              <a:t>goctl </a:t>
            </a:r>
            <a:r>
              <a:rPr lang="zh-CN" altLang="en-US" b="1" dirty="0">
                <a:solidFill>
                  <a:schemeClr val="accent1"/>
                </a:solidFill>
              </a:rPr>
              <a:t>生成代码的流程大致可以分为 </a:t>
            </a:r>
            <a:r>
              <a:rPr lang="en-US" altLang="zh-CN" b="1" dirty="0">
                <a:solidFill>
                  <a:schemeClr val="accent1"/>
                </a:solidFill>
              </a:rPr>
              <a:t>4 </a:t>
            </a:r>
            <a:r>
              <a:rPr lang="zh-CN" altLang="en-US" b="1" dirty="0">
                <a:solidFill>
                  <a:schemeClr val="accent1"/>
                </a:solidFill>
              </a:rPr>
              <a:t>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3D0D36-55B5-7043-AD8F-232B2C3A8ADC}"/>
              </a:ext>
            </a:extLst>
          </p:cNvPr>
          <p:cNvSpPr txBox="1"/>
          <p:nvPr/>
        </p:nvSpPr>
        <p:spPr>
          <a:xfrm>
            <a:off x="7075784" y="2147462"/>
            <a:ext cx="4463897" cy="1942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1. </a:t>
            </a:r>
            <a:r>
              <a:rPr lang="zh-CN" altLang="en-US" sz="1600" dirty="0"/>
              <a:t>使用命令 </a:t>
            </a:r>
            <a:r>
              <a:rPr lang="en-US" altLang="zh-CN" sz="1600" dirty="0"/>
              <a:t>a </a:t>
            </a:r>
            <a:r>
              <a:rPr lang="zh-CN" altLang="en-US" sz="1600" dirty="0"/>
              <a:t>生成默认的配置文件； 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2. </a:t>
            </a:r>
            <a:r>
              <a:rPr lang="zh-CN" altLang="en-US" sz="1600" dirty="0"/>
              <a:t>按照业务需求编辑该配置文件； 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3. </a:t>
            </a:r>
            <a:r>
              <a:rPr lang="zh-CN" altLang="en-US" sz="1600" dirty="0"/>
              <a:t>使用命令 </a:t>
            </a:r>
            <a:r>
              <a:rPr lang="en-US" altLang="zh-CN" sz="1600" dirty="0"/>
              <a:t>b </a:t>
            </a:r>
            <a:r>
              <a:rPr lang="zh-CN" altLang="en-US" sz="1600" dirty="0"/>
              <a:t>按照配置文件生成默认的代码文件； 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4. </a:t>
            </a:r>
            <a:r>
              <a:rPr lang="zh-CN" altLang="en-US" sz="1600" dirty="0"/>
              <a:t>按照业务逻辑填充对应的代码文件。</a:t>
            </a: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5CB43499-1A8E-494C-9EDE-7542FDF5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17" y="1675822"/>
            <a:ext cx="2029502" cy="332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1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503B47-D319-6546-A2F0-726B8DC6BC82}"/>
              </a:ext>
            </a:extLst>
          </p:cNvPr>
          <p:cNvSpPr txBox="1"/>
          <p:nvPr/>
        </p:nvSpPr>
        <p:spPr>
          <a:xfrm>
            <a:off x="551384" y="116632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快速开发：实战项目 </a:t>
            </a:r>
            <a:r>
              <a:rPr kumimoji="1" lang="en-US" altLang="zh-CN" b="1" dirty="0">
                <a:solidFill>
                  <a:schemeClr val="bg1"/>
                </a:solidFill>
              </a:rPr>
              <a:t>Blog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88276-4544-1344-9F9E-F5C15465D660}"/>
              </a:ext>
            </a:extLst>
          </p:cNvPr>
          <p:cNvSpPr txBox="1"/>
          <p:nvPr/>
        </p:nvSpPr>
        <p:spPr>
          <a:xfrm>
            <a:off x="6384032" y="98072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用户模块功能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BAC6A6-3276-424A-B4A2-2DD986A9B4F0}"/>
              </a:ext>
            </a:extLst>
          </p:cNvPr>
          <p:cNvSpPr txBox="1"/>
          <p:nvPr/>
        </p:nvSpPr>
        <p:spPr>
          <a:xfrm>
            <a:off x="6456040" y="1556792"/>
            <a:ext cx="4968552" cy="1675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400" dirty="0"/>
              <a:t>用户登录 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400" dirty="0"/>
              <a:t>添加用户 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400" dirty="0"/>
              <a:t>删除用户 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400" dirty="0"/>
              <a:t>修改用户 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zh-CN" altLang="en-US" sz="1400" dirty="0"/>
              <a:t>查询用户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E6B058-2C6D-2445-936A-544ED486AECF}"/>
              </a:ext>
            </a:extLst>
          </p:cNvPr>
          <p:cNvSpPr txBox="1"/>
          <p:nvPr/>
        </p:nvSpPr>
        <p:spPr>
          <a:xfrm>
            <a:off x="6312024" y="3717032"/>
            <a:ext cx="5040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400" b="1" dirty="0">
                <a:solidFill>
                  <a:schemeClr val="accent1"/>
                </a:solidFill>
              </a:rPr>
              <a:t>api </a:t>
            </a:r>
            <a:r>
              <a:rPr lang="zh-CN" altLang="en-US" sz="1400" b="1" dirty="0">
                <a:solidFill>
                  <a:schemeClr val="accent1"/>
                </a:solidFill>
              </a:rPr>
              <a:t>网关层</a:t>
            </a:r>
          </a:p>
          <a:p>
            <a:r>
              <a:rPr lang="en-US" altLang="zh-CN" sz="1400" dirty="0"/>
              <a:t>api </a:t>
            </a:r>
            <a:r>
              <a:rPr lang="zh-CN" altLang="en-US" sz="1400" dirty="0"/>
              <a:t>网关层来代理请求，把 </a:t>
            </a:r>
            <a:r>
              <a:rPr lang="en-US" altLang="zh-CN" sz="1400" dirty="0"/>
              <a:t>request </a:t>
            </a:r>
            <a:r>
              <a:rPr lang="zh-CN" altLang="en-US" sz="1400" dirty="0"/>
              <a:t>通过 </a:t>
            </a:r>
            <a:r>
              <a:rPr lang="en-US" altLang="zh-CN" sz="1400" dirty="0"/>
              <a:t>gRPC </a:t>
            </a:r>
            <a:r>
              <a:rPr lang="zh-CN" altLang="en-US" sz="1400" dirty="0"/>
              <a:t>转发给对应的 </a:t>
            </a:r>
            <a:r>
              <a:rPr lang="en-US" altLang="zh-CN" sz="1400" dirty="0" err="1"/>
              <a:t>rpc</a:t>
            </a:r>
            <a:r>
              <a:rPr lang="en-US" altLang="zh-CN" sz="1400" dirty="0"/>
              <a:t> </a:t>
            </a:r>
            <a:r>
              <a:rPr lang="zh-CN" altLang="en-US" sz="1400" dirty="0"/>
              <a:t>服务去处理。</a:t>
            </a:r>
            <a:endParaRPr lang="en-US" altLang="zh-CN" sz="1400" dirty="0"/>
          </a:p>
          <a:p>
            <a:r>
              <a:rPr lang="zh-CN" altLang="en-US" sz="1400" dirty="0"/>
              <a:t> </a:t>
            </a:r>
            <a:endParaRPr lang="en-US" altLang="zh-CN" sz="1400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400" b="1" dirty="0" err="1">
                <a:solidFill>
                  <a:schemeClr val="accent1"/>
                </a:solidFill>
              </a:rPr>
              <a:t>rpc</a:t>
            </a:r>
            <a:r>
              <a:rPr lang="en-US" altLang="zh-CN" sz="1400" b="1" dirty="0">
                <a:solidFill>
                  <a:schemeClr val="accent1"/>
                </a:solidFill>
              </a:rPr>
              <a:t> </a:t>
            </a:r>
            <a:r>
              <a:rPr lang="zh-CN" altLang="en-US" sz="1400" b="1" dirty="0">
                <a:solidFill>
                  <a:schemeClr val="accent1"/>
                </a:solidFill>
              </a:rPr>
              <a:t>服务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r>
              <a:rPr lang="en-US" altLang="zh-CN" sz="1400" dirty="0" err="1"/>
              <a:t>rpc</a:t>
            </a:r>
            <a:r>
              <a:rPr lang="en-US" altLang="zh-CN" sz="1400" dirty="0"/>
              <a:t> </a:t>
            </a:r>
            <a:r>
              <a:rPr lang="zh-CN" altLang="en-US" sz="1400" dirty="0"/>
              <a:t>服务处理具体请求的业务逻辑，需要手写</a:t>
            </a:r>
            <a:endParaRPr lang="en-US" altLang="zh-CN" sz="1400" dirty="0"/>
          </a:p>
          <a:p>
            <a:endParaRPr lang="en-US" altLang="zh-CN" sz="1400" b="1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400" b="1" dirty="0">
                <a:solidFill>
                  <a:schemeClr val="accent1"/>
                </a:solidFill>
              </a:rPr>
              <a:t>Model</a:t>
            </a:r>
            <a:r>
              <a:rPr lang="zh-CN" altLang="en-US" sz="1400" b="1" dirty="0">
                <a:solidFill>
                  <a:schemeClr val="accent1"/>
                </a:solidFill>
              </a:rPr>
              <a:t> 层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r>
              <a:rPr lang="en-US" altLang="zh-CN" sz="1400" dirty="0"/>
              <a:t>model </a:t>
            </a:r>
            <a:r>
              <a:rPr lang="zh-CN" altLang="en-US" sz="1400" dirty="0"/>
              <a:t>层封装的是数据库操作的相关逻辑。</a:t>
            </a:r>
            <a:r>
              <a:rPr lang="en-US" altLang="zh-CN" sz="1400" dirty="0"/>
              <a:t>goctl </a:t>
            </a:r>
            <a:r>
              <a:rPr lang="zh-CN" altLang="en-US" sz="1400" dirty="0"/>
              <a:t>能通过 </a:t>
            </a:r>
            <a:r>
              <a:rPr lang="en-US" altLang="zh-CN" sz="1400" dirty="0" err="1"/>
              <a:t>sql</a:t>
            </a:r>
            <a:r>
              <a:rPr lang="en-US" altLang="zh-CN" sz="1400" dirty="0"/>
              <a:t> </a:t>
            </a:r>
            <a:r>
              <a:rPr lang="zh-CN" altLang="en-US" sz="1400" dirty="0"/>
              <a:t>文件生成普通的 </a:t>
            </a:r>
            <a:r>
              <a:rPr lang="en-US" altLang="zh-CN" sz="1400" dirty="0"/>
              <a:t>CRDU </a:t>
            </a:r>
            <a:r>
              <a:rPr lang="zh-CN" altLang="en-US" sz="1400" dirty="0"/>
              <a:t>代码。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DB4D3333-ED59-0646-8336-F6DE9402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954848"/>
            <a:ext cx="4752528" cy="49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05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4846E3-002E-2548-9F07-AD7F44CD55DE}"/>
              </a:ext>
            </a:extLst>
          </p:cNvPr>
          <p:cNvSpPr txBox="1"/>
          <p:nvPr/>
        </p:nvSpPr>
        <p:spPr>
          <a:xfrm>
            <a:off x="551384" y="116632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Go-zero</a:t>
            </a:r>
            <a:r>
              <a:rPr kumimoji="1" lang="zh-CN" altLang="en-US" b="1" dirty="0">
                <a:solidFill>
                  <a:schemeClr val="bg1"/>
                </a:solidFill>
              </a:rPr>
              <a:t> 快速开发：编写 </a:t>
            </a:r>
            <a:r>
              <a:rPr kumimoji="1" lang="en-US" altLang="zh-CN" b="1" dirty="0" err="1">
                <a:solidFill>
                  <a:schemeClr val="bg1"/>
                </a:solidFill>
              </a:rPr>
              <a:t>blog.api</a:t>
            </a:r>
            <a:r>
              <a:rPr kumimoji="1" lang="en-US" altLang="zh-CN" b="1" dirty="0">
                <a:solidFill>
                  <a:schemeClr val="bg1"/>
                </a:solidFill>
              </a:rPr>
              <a:t> </a:t>
            </a:r>
            <a:r>
              <a:rPr kumimoji="1" lang="zh-CN" altLang="en-US" b="1" dirty="0">
                <a:solidFill>
                  <a:schemeClr val="bg1"/>
                </a:solidFill>
              </a:rPr>
              <a:t>文件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2B2A99-CF36-4D4D-9E8A-453ED3E9839D}"/>
              </a:ext>
            </a:extLst>
          </p:cNvPr>
          <p:cNvSpPr/>
          <p:nvPr/>
        </p:nvSpPr>
        <p:spPr>
          <a:xfrm>
            <a:off x="983432" y="836712"/>
            <a:ext cx="5040560" cy="518457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4C2CD-105E-D444-87D2-737C0747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885803"/>
            <a:ext cx="4896544" cy="51354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74E518-6CAC-2947-A5C5-54B0CC21B8B7}"/>
              </a:ext>
            </a:extLst>
          </p:cNvPr>
          <p:cNvSpPr/>
          <p:nvPr/>
        </p:nvSpPr>
        <p:spPr>
          <a:xfrm>
            <a:off x="6744072" y="836712"/>
            <a:ext cx="5040560" cy="5184576"/>
          </a:xfrm>
          <a:prstGeom prst="rect">
            <a:avLst/>
          </a:prstGeom>
          <a:solidFill>
            <a:srgbClr val="A4AFB7">
              <a:alpha val="22000"/>
            </a:srgbClr>
          </a:solidFill>
          <a:ln w="12700">
            <a:gradFill flip="none" rotWithShape="1">
              <a:gsLst>
                <a:gs pos="0">
                  <a:schemeClr val="bg1"/>
                </a:gs>
                <a:gs pos="53000">
                  <a:schemeClr val="bg1"/>
                </a:gs>
                <a:gs pos="73000">
                  <a:srgbClr val="A4AFB7">
                    <a:alpha val="85000"/>
                  </a:srgbClr>
                </a:gs>
                <a:gs pos="97000">
                  <a:srgbClr val="A4AFB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83AC86-5690-474A-9BDD-7F7ED84F6941}"/>
              </a:ext>
            </a:extLst>
          </p:cNvPr>
          <p:cNvSpPr txBox="1"/>
          <p:nvPr/>
        </p:nvSpPr>
        <p:spPr>
          <a:xfrm>
            <a:off x="6816080" y="885803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</a:rPr>
              <a:t>|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编写 </a:t>
            </a:r>
            <a:r>
              <a:rPr lang="en-US" altLang="zh-CN" b="1" dirty="0" err="1">
                <a:solidFill>
                  <a:schemeClr val="accent1"/>
                </a:solidFill>
              </a:rPr>
              <a:t>blog.api</a:t>
            </a:r>
            <a:r>
              <a:rPr lang="en-US" altLang="zh-CN" b="1" dirty="0">
                <a:solidFill>
                  <a:schemeClr val="accent1"/>
                </a:solidFill>
              </a:rPr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文件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877AC0-7789-6F40-A96E-0D68776314EE}"/>
              </a:ext>
            </a:extLst>
          </p:cNvPr>
          <p:cNvSpPr txBox="1"/>
          <p:nvPr/>
        </p:nvSpPr>
        <p:spPr>
          <a:xfrm>
            <a:off x="7104112" y="1347468"/>
            <a:ext cx="4536504" cy="461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b="1" dirty="0"/>
              <a:t> </a:t>
            </a:r>
            <a:r>
              <a:rPr lang="zh-CN" altLang="en-US" sz="1600" b="1" dirty="0">
                <a:solidFill>
                  <a:schemeClr val="accent1"/>
                </a:solidFill>
              </a:rPr>
              <a:t>生成 </a:t>
            </a:r>
            <a:r>
              <a:rPr lang="en-US" altLang="zh-CN" sz="1600" b="1" dirty="0" err="1">
                <a:solidFill>
                  <a:schemeClr val="accent1"/>
                </a:solidFill>
              </a:rPr>
              <a:t>blog.api</a:t>
            </a:r>
            <a:r>
              <a:rPr lang="en-US" altLang="zh-CN" sz="1600" b="1" dirty="0">
                <a:solidFill>
                  <a:schemeClr val="accent1"/>
                </a:solidFill>
              </a:rPr>
              <a:t> </a:t>
            </a:r>
            <a:r>
              <a:rPr lang="zh-CN" altLang="en-US" sz="1600" b="1" dirty="0">
                <a:solidFill>
                  <a:schemeClr val="accent1"/>
                </a:solidFill>
              </a:rPr>
              <a:t>文件</a:t>
            </a:r>
            <a:r>
              <a:rPr lang="zh-CN" altLang="en-US" sz="1600" dirty="0">
                <a:solidFill>
                  <a:schemeClr val="accent1"/>
                </a:solidFill>
              </a:rPr>
              <a:t> </a:t>
            </a:r>
            <a:endParaRPr lang="zh-CN" altLang="en-US" dirty="0">
              <a:solidFill>
                <a:schemeClr val="accent1"/>
              </a:solidFill>
            </a:endParaRPr>
          </a:p>
          <a:p>
            <a:r>
              <a:rPr lang="zh-CN" altLang="en-US" sz="1400" dirty="0"/>
              <a:t>执行命令 </a:t>
            </a:r>
            <a:r>
              <a:rPr lang="en-US" altLang="zh-CN" sz="1400" dirty="0"/>
              <a:t>goctl api -o </a:t>
            </a:r>
            <a:r>
              <a:rPr lang="en-US" altLang="zh-CN" sz="1400" dirty="0" err="1"/>
              <a:t>blog.api</a:t>
            </a:r>
            <a:r>
              <a:rPr lang="en-US" altLang="zh-CN" sz="1400" dirty="0"/>
              <a:t>, </a:t>
            </a:r>
            <a:r>
              <a:rPr lang="zh-CN" altLang="en-US" sz="1400" dirty="0"/>
              <a:t>创建 </a:t>
            </a:r>
            <a:r>
              <a:rPr lang="en-US" altLang="zh-CN" sz="1400" dirty="0" err="1"/>
              <a:t>blog.api</a:t>
            </a:r>
            <a:r>
              <a:rPr lang="en-US" altLang="zh-CN" sz="1400" dirty="0"/>
              <a:t> </a:t>
            </a:r>
            <a:r>
              <a:rPr lang="zh-CN" altLang="en-US" sz="1400" dirty="0"/>
              <a:t>文件。 </a:t>
            </a:r>
            <a:endParaRPr lang="en-US" altLang="zh-CN" sz="1400" dirty="0"/>
          </a:p>
          <a:p>
            <a:endParaRPr lang="zh-CN" altLang="en-US" sz="1400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600" b="1" dirty="0">
                <a:solidFill>
                  <a:schemeClr val="accent1"/>
                </a:solidFill>
              </a:rPr>
              <a:t>api </a:t>
            </a:r>
            <a:r>
              <a:rPr lang="zh-CN" altLang="en-US" sz="1600" b="1" dirty="0">
                <a:solidFill>
                  <a:schemeClr val="accent1"/>
                </a:solidFill>
              </a:rPr>
              <a:t>文件的作用 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api </a:t>
            </a:r>
            <a:r>
              <a:rPr lang="zh-CN" altLang="en-US" sz="1400" dirty="0"/>
              <a:t>文件的详细语法请参阅</a:t>
            </a:r>
            <a:r>
              <a:rPr lang="zh-CN" altLang="en-US" sz="1400" dirty="0">
                <a:hlinkClick r:id="rId3"/>
              </a:rPr>
              <a:t>文档</a:t>
            </a:r>
            <a:r>
              <a:rPr lang="zh-CN" altLang="en-US" sz="1400" dirty="0"/>
              <a:t>，本文按照个人理解谈一谈 </a:t>
            </a:r>
            <a:r>
              <a:rPr lang="en-US" altLang="zh-CN" sz="1400" dirty="0"/>
              <a:t>api </a:t>
            </a:r>
            <a:r>
              <a:rPr lang="zh-CN" altLang="en-US" sz="1400" dirty="0"/>
              <a:t>文件的作用和基础语法。 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api </a:t>
            </a:r>
            <a:r>
              <a:rPr lang="zh-CN" altLang="en-US" sz="1400" dirty="0"/>
              <a:t>文件是用来生成 </a:t>
            </a:r>
            <a:r>
              <a:rPr lang="en-US" altLang="zh-CN" sz="1400" dirty="0"/>
              <a:t>api </a:t>
            </a:r>
            <a:r>
              <a:rPr lang="zh-CN" altLang="en-US" sz="1400" dirty="0"/>
              <a:t>网关层的相关代码的。 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altLang="zh-CN" sz="1600" b="1" dirty="0">
                <a:solidFill>
                  <a:schemeClr val="accent1"/>
                </a:solidFill>
              </a:rPr>
              <a:t>api </a:t>
            </a:r>
            <a:r>
              <a:rPr lang="zh-CN" altLang="en-US" sz="1600" b="1" dirty="0">
                <a:solidFill>
                  <a:schemeClr val="accent1"/>
                </a:solidFill>
              </a:rPr>
              <a:t>文件的语法 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api </a:t>
            </a:r>
            <a:r>
              <a:rPr lang="zh-CN" altLang="en-US" sz="1400" dirty="0"/>
              <a:t>文件的语法和 </a:t>
            </a:r>
            <a:r>
              <a:rPr lang="en-US" altLang="zh-CN" sz="1400" dirty="0"/>
              <a:t>Golang </a:t>
            </a:r>
            <a:r>
              <a:rPr lang="zh-CN" altLang="en-US" sz="1400" dirty="0"/>
              <a:t>语言非常类似，</a:t>
            </a:r>
            <a:r>
              <a:rPr lang="en-US" altLang="zh-CN" sz="1400" dirty="0"/>
              <a:t>type </a:t>
            </a:r>
            <a:r>
              <a:rPr lang="zh-CN" altLang="en-US" sz="1400" dirty="0"/>
              <a:t>关键字用来定义结构体，</a:t>
            </a:r>
            <a:r>
              <a:rPr lang="en-US" altLang="zh-CN" sz="1400" dirty="0"/>
              <a:t>service </a:t>
            </a:r>
            <a:r>
              <a:rPr lang="zh-CN" altLang="en-US" sz="1400" dirty="0"/>
              <a:t>部分用来定义 </a:t>
            </a:r>
            <a:r>
              <a:rPr lang="en-US" altLang="zh-CN" sz="1400" dirty="0"/>
              <a:t>api </a:t>
            </a:r>
            <a:r>
              <a:rPr lang="zh-CN" altLang="en-US" sz="1400" dirty="0"/>
              <a:t>服务。 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type </a:t>
            </a:r>
            <a:r>
              <a:rPr lang="zh-CN" altLang="en-US" sz="1400" dirty="0"/>
              <a:t>定义的结构体，主要是用来声明请求的入参和返回值的，即 </a:t>
            </a:r>
            <a:r>
              <a:rPr lang="en-US" altLang="zh-CN" sz="1400" dirty="0"/>
              <a:t>request </a:t>
            </a:r>
            <a:r>
              <a:rPr lang="zh-CN" altLang="en-US" sz="1400" dirty="0"/>
              <a:t>和 </a:t>
            </a:r>
            <a:r>
              <a:rPr lang="en-US" altLang="zh-CN" sz="1400" dirty="0"/>
              <a:t>response. 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service </a:t>
            </a:r>
            <a:r>
              <a:rPr lang="zh-CN" altLang="en-US" sz="1400" dirty="0"/>
              <a:t>定义的 </a:t>
            </a:r>
            <a:r>
              <a:rPr lang="en-US" altLang="zh-CN" sz="1400" dirty="0"/>
              <a:t>api </a:t>
            </a:r>
            <a:r>
              <a:rPr lang="zh-CN" altLang="en-US" sz="1400" dirty="0"/>
              <a:t>服务，则声明了路由，</a:t>
            </a:r>
            <a:r>
              <a:rPr lang="en-US" altLang="zh-CN" sz="1400" dirty="0"/>
              <a:t>handler</a:t>
            </a:r>
            <a:r>
              <a:rPr lang="zh-CN" altLang="en-US" sz="1400" dirty="0"/>
              <a:t>，</a:t>
            </a:r>
            <a:r>
              <a:rPr lang="en-US" altLang="zh-CN" sz="1400" dirty="0"/>
              <a:t>request </a:t>
            </a:r>
            <a:r>
              <a:rPr lang="zh-CN" altLang="en-US" sz="1400" dirty="0"/>
              <a:t>和 </a:t>
            </a:r>
            <a:r>
              <a:rPr lang="en-US" altLang="zh-CN" sz="1400" dirty="0"/>
              <a:t>response.</a:t>
            </a:r>
          </a:p>
        </p:txBody>
      </p:sp>
    </p:spTree>
    <p:extLst>
      <p:ext uri="{BB962C8B-B14F-4D97-AF65-F5344CB8AC3E}">
        <p14:creationId xmlns:p14="http://schemas.microsoft.com/office/powerpoint/2010/main" val="905910774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en Talk PPT 模板" id="{9D987B90-3A5C-E948-8A0F-DCB19A836C97}" vid="{E681493F-5BA9-1345-828D-28F2928D3BE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en Talk PPT 模板" id="{9D987B90-3A5C-E948-8A0F-DCB19A836C97}" vid="{BACBC197-D441-FF48-B002-00D329A61366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自定义设计方案</Template>
  <TotalTime>23</TotalTime>
  <Words>1293</Words>
  <Application>Microsoft Macintosh PowerPoint</Application>
  <PresentationFormat>宽屏</PresentationFormat>
  <Paragraphs>128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DengXian</vt:lpstr>
      <vt:lpstr>DengXian Light</vt:lpstr>
      <vt:lpstr>Microsoft YaHei</vt:lpstr>
      <vt:lpstr>Alibaba PuHuiTi</vt:lpstr>
      <vt:lpstr>Arial</vt:lpstr>
      <vt:lpstr>DIN Alternate</vt:lpstr>
      <vt:lpstr>Wingdings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sunxinyu sunxinyu</dc:creator>
  <cp:lastModifiedBy>sunxinyu sunxinyu</cp:lastModifiedBy>
  <cp:revision>3</cp:revision>
  <dcterms:created xsi:type="dcterms:W3CDTF">2021-06-07T08:12:59Z</dcterms:created>
  <dcterms:modified xsi:type="dcterms:W3CDTF">2021-06-07T08:36:01Z</dcterms:modified>
</cp:coreProperties>
</file>